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notesSlide+xml" PartName="/ppt/notesSlides/notesSlide9.xml"/>
  <Override ContentType="application/vnd.openxmlformats-officedocument.presentationml.notesSlide+xml" PartName="/ppt/notesSlides/notesSlide10.xml"/>
  <Override ContentType="application/vnd.openxmlformats-officedocument.presentationml.notesSlide+xml" PartName="/ppt/notesSlides/notesSlide11.xml"/>
  <Override ContentType="application/vnd.openxmlformats-officedocument.presentationml.notesSlide+xml" PartName="/ppt/notesSlides/notesSlide12.xml"/>
  <Override ContentType="application/vnd.openxmlformats-officedocument.presentationml.notesSlide+xml" PartName="/ppt/notesSlides/notesSlide13.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slide+xml" PartName="/ppt/slides/slide16.xml"/>
  <Override ContentType="application/vnd.openxmlformats-officedocument.presentationml.slide+xml" PartName="/ppt/slides/slide17.xml"/>
  <Override ContentType="application/vnd.openxmlformats-officedocument.presentationml.slide+xml" PartName="/ppt/slides/slide18.xml"/>
  <Override ContentType="application/vnd.openxmlformats-officedocument.presentationml.slide+xml" PartName="/ppt/slides/slide19.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22.xml"/>
  <Override ContentType="application/vnd.openxmlformats-officedocument.presentationml.slide+xml" PartName="/ppt/slides/slide23.xml"/>
  <Override ContentType="application/vnd.openxmlformats-officedocument.presentationml.slide+xml" PartName="/ppt/slides/slide24.xml"/>
  <Override ContentType="application/vnd.openxmlformats-officedocument.presentationml.slide+xml" PartName="/ppt/slides/slide25.xml"/>
  <Override ContentType="application/vnd.openxmlformats-officedocument.presentationml.slide+xml" PartName="/ppt/slides/slide26.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26"/>
  </p:notesMasterIdLst>
  <p:sldIdLst>
    <p:sldId id="256" r:id="rId22"/>
    <p:sldId id="257" r:id="rId23"/>
    <p:sldId id="258" r:id="rId24"/>
    <p:sldId id="259" r:id="rId25"/>
    <p:sldId id="260" r:id="rId29"/>
    <p:sldId id="261" r:id="rId31"/>
    <p:sldId id="262" r:id="rId32"/>
    <p:sldId id="263" r:id="rId34"/>
    <p:sldId id="264" r:id="rId36"/>
    <p:sldId id="265" r:id="rId38"/>
    <p:sldId id="266" r:id="rId40"/>
    <p:sldId id="267" r:id="rId42"/>
    <p:sldId id="268" r:id="rId44"/>
    <p:sldId id="269" r:id="rId45"/>
    <p:sldId id="270" r:id="rId46"/>
    <p:sldId id="271" r:id="rId47"/>
    <p:sldId id="272" r:id="rId48"/>
    <p:sldId id="273" r:id="rId49"/>
    <p:sldId id="274" r:id="rId50"/>
    <p:sldId id="275" r:id="rId52"/>
    <p:sldId id="276" r:id="rId54"/>
    <p:sldId id="277" r:id="rId56"/>
    <p:sldId id="278" r:id="rId58"/>
    <p:sldId id="279" r:id="rId60"/>
    <p:sldId id="280" r:id="rId61"/>
    <p:sldId id="281" r:id="rId62"/>
  </p:sldIdLst>
  <p:sldSz cx="18288000" cy="10287000"/>
  <p:notesSz cx="6858000" cy="9144000"/>
  <p:embeddedFontLst>
    <p:embeddedFont>
      <p:font typeface="Hammersmith One" charset="1" panose="02010703030501060504"/>
      <p:regular r:id="rId6"/>
    </p:embeddedFont>
    <p:embeddedFont>
      <p:font typeface="Arimo" charset="1" panose="020B0604020202020204"/>
      <p:regular r:id="rId7"/>
    </p:embeddedFont>
    <p:embeddedFont>
      <p:font typeface="Arimo Bold" charset="1" panose="020B0704020202020204"/>
      <p:regular r:id="rId8"/>
    </p:embeddedFont>
    <p:embeddedFont>
      <p:font typeface="Arimo Italics" charset="1" panose="020B0604020202090204"/>
      <p:regular r:id="rId9"/>
    </p:embeddedFont>
    <p:embeddedFont>
      <p:font typeface="Arimo Bold Italics" charset="1" panose="020B0704020202090204"/>
      <p:regular r:id="rId10"/>
    </p:embeddedFont>
    <p:embeddedFont>
      <p:font typeface="Shrikhand" charset="1" panose="02000000000000000000"/>
      <p:regular r:id="rId11"/>
    </p:embeddedFont>
    <p:embeddedFont>
      <p:font typeface="Clear Sans Regular" charset="1" panose="020B0503030202020304"/>
      <p:regular r:id="rId12"/>
    </p:embeddedFont>
    <p:embeddedFont>
      <p:font typeface="Clear Sans Regular Bold" charset="1" panose="020B0603030202020304"/>
      <p:regular r:id="rId13"/>
    </p:embeddedFont>
    <p:embeddedFont>
      <p:font typeface="Clear Sans Regular Italics" charset="1" panose="020B0503030202090304"/>
      <p:regular r:id="rId14"/>
    </p:embeddedFont>
    <p:embeddedFont>
      <p:font typeface="Clear Sans Regular Bold Italics" charset="1" panose="020B0603030202090304"/>
      <p:regular r:id="rId15"/>
    </p:embeddedFont>
    <p:embeddedFont>
      <p:font typeface="Bukhari Script" charset="1" panose="00000500000000000000"/>
      <p:regular r:id="rId16"/>
    </p:embeddedFont>
    <p:embeddedFont>
      <p:font typeface="Open Sans Light" charset="1" panose="020B0306030504020204"/>
      <p:regular r:id="rId17"/>
    </p:embeddedFont>
    <p:embeddedFont>
      <p:font typeface="Open Sans Light Bold" charset="1" panose="020B0806030504020204"/>
      <p:regular r:id="rId18"/>
    </p:embeddedFont>
    <p:embeddedFont>
      <p:font typeface="Open Sans Light Italics" charset="1" panose="020B0306030504020204"/>
      <p:regular r:id="rId19"/>
    </p:embeddedFont>
    <p:embeddedFont>
      <p:font typeface="Open Sans Light Bold Italics" charset="1" panose="020B0806030504020204"/>
      <p:regular r:id="rId20"/>
    </p:embeddedFont>
    <p:embeddedFont>
      <p:font typeface="Nickainley" charset="1" panose="00000500000000000000"/>
      <p:regular r:id="rId21"/>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slides/slide1.xml" Type="http://schemas.openxmlformats.org/officeDocument/2006/relationships/slide"/><Relationship Id="rId23" Target="slides/slide2.xml" Type="http://schemas.openxmlformats.org/officeDocument/2006/relationships/slide"/><Relationship Id="rId24" Target="slides/slide3.xml" Type="http://schemas.openxmlformats.org/officeDocument/2006/relationships/slide"/><Relationship Id="rId25" Target="slides/slide4.xml" Type="http://schemas.openxmlformats.org/officeDocument/2006/relationships/slide"/><Relationship Id="rId26" Target="notesMasters/notesMaster1.xml" Type="http://schemas.openxmlformats.org/officeDocument/2006/relationships/notesMaster"/><Relationship Id="rId27" Target="theme/theme2.xml" Type="http://schemas.openxmlformats.org/officeDocument/2006/relationships/theme"/><Relationship Id="rId28" Target="notesSlides/notesSlide1.xml" Type="http://schemas.openxmlformats.org/officeDocument/2006/relationships/notesSlide"/><Relationship Id="rId29" Target="slides/slide5.xml" Type="http://schemas.openxmlformats.org/officeDocument/2006/relationships/slide"/><Relationship Id="rId3" Target="viewProps.xml" Type="http://schemas.openxmlformats.org/officeDocument/2006/relationships/viewProps"/><Relationship Id="rId30" Target="notesSlides/notesSlide2.xml" Type="http://schemas.openxmlformats.org/officeDocument/2006/relationships/notesSlide"/><Relationship Id="rId31" Target="slides/slide6.xml" Type="http://schemas.openxmlformats.org/officeDocument/2006/relationships/slide"/><Relationship Id="rId32" Target="slides/slide7.xml" Type="http://schemas.openxmlformats.org/officeDocument/2006/relationships/slide"/><Relationship Id="rId33" Target="notesSlides/notesSlide3.xml" Type="http://schemas.openxmlformats.org/officeDocument/2006/relationships/notesSlide"/><Relationship Id="rId34" Target="slides/slide8.xml" Type="http://schemas.openxmlformats.org/officeDocument/2006/relationships/slide"/><Relationship Id="rId35" Target="notesSlides/notesSlide4.xml" Type="http://schemas.openxmlformats.org/officeDocument/2006/relationships/notesSlide"/><Relationship Id="rId36" Target="slides/slide9.xml" Type="http://schemas.openxmlformats.org/officeDocument/2006/relationships/slide"/><Relationship Id="rId37" Target="notesSlides/notesSlide5.xml" Type="http://schemas.openxmlformats.org/officeDocument/2006/relationships/notesSlide"/><Relationship Id="rId38" Target="slides/slide10.xml" Type="http://schemas.openxmlformats.org/officeDocument/2006/relationships/slide"/><Relationship Id="rId39" Target="notesSlides/notesSlide6.xml" Type="http://schemas.openxmlformats.org/officeDocument/2006/relationships/notesSlide"/><Relationship Id="rId4" Target="theme/theme1.xml" Type="http://schemas.openxmlformats.org/officeDocument/2006/relationships/theme"/><Relationship Id="rId40" Target="slides/slide11.xml" Type="http://schemas.openxmlformats.org/officeDocument/2006/relationships/slide"/><Relationship Id="rId41" Target="notesSlides/notesSlide7.xml" Type="http://schemas.openxmlformats.org/officeDocument/2006/relationships/notesSlide"/><Relationship Id="rId42" Target="slides/slide12.xml" Type="http://schemas.openxmlformats.org/officeDocument/2006/relationships/slide"/><Relationship Id="rId43" Target="notesSlides/notesSlide8.xml" Type="http://schemas.openxmlformats.org/officeDocument/2006/relationships/notesSlide"/><Relationship Id="rId44" Target="slides/slide13.xml" Type="http://schemas.openxmlformats.org/officeDocument/2006/relationships/slide"/><Relationship Id="rId45" Target="slides/slide14.xml" Type="http://schemas.openxmlformats.org/officeDocument/2006/relationships/slide"/><Relationship Id="rId46" Target="slides/slide15.xml" Type="http://schemas.openxmlformats.org/officeDocument/2006/relationships/slide"/><Relationship Id="rId47" Target="slides/slide16.xml" Type="http://schemas.openxmlformats.org/officeDocument/2006/relationships/slide"/><Relationship Id="rId48" Target="slides/slide17.xml" Type="http://schemas.openxmlformats.org/officeDocument/2006/relationships/slide"/><Relationship Id="rId49" Target="slides/slide18.xml" Type="http://schemas.openxmlformats.org/officeDocument/2006/relationships/slide"/><Relationship Id="rId5" Target="tableStyles.xml" Type="http://schemas.openxmlformats.org/officeDocument/2006/relationships/tableStyles"/><Relationship Id="rId50" Target="slides/slide19.xml" Type="http://schemas.openxmlformats.org/officeDocument/2006/relationships/slide"/><Relationship Id="rId51" Target="notesSlides/notesSlide9.xml" Type="http://schemas.openxmlformats.org/officeDocument/2006/relationships/notesSlide"/><Relationship Id="rId52" Target="slides/slide20.xml" Type="http://schemas.openxmlformats.org/officeDocument/2006/relationships/slide"/><Relationship Id="rId53" Target="notesSlides/notesSlide10.xml" Type="http://schemas.openxmlformats.org/officeDocument/2006/relationships/notesSlide"/><Relationship Id="rId54" Target="slides/slide21.xml" Type="http://schemas.openxmlformats.org/officeDocument/2006/relationships/slide"/><Relationship Id="rId55" Target="notesSlides/notesSlide11.xml" Type="http://schemas.openxmlformats.org/officeDocument/2006/relationships/notesSlide"/><Relationship Id="rId56" Target="slides/slide22.xml" Type="http://schemas.openxmlformats.org/officeDocument/2006/relationships/slide"/><Relationship Id="rId57" Target="notesSlides/notesSlide12.xml" Type="http://schemas.openxmlformats.org/officeDocument/2006/relationships/notesSlide"/><Relationship Id="rId58" Target="slides/slide23.xml" Type="http://schemas.openxmlformats.org/officeDocument/2006/relationships/slide"/><Relationship Id="rId59" Target="notesSlides/notesSlide13.xml" Type="http://schemas.openxmlformats.org/officeDocument/2006/relationships/notesSlide"/><Relationship Id="rId6" Target="fonts/font6.fntdata" Type="http://schemas.openxmlformats.org/officeDocument/2006/relationships/font"/><Relationship Id="rId60" Target="slides/slide24.xml" Type="http://schemas.openxmlformats.org/officeDocument/2006/relationships/slide"/><Relationship Id="rId61" Target="slides/slide25.xml" Type="http://schemas.openxmlformats.org/officeDocument/2006/relationships/slide"/><Relationship Id="rId62" Target="slides/slide26.xml" Type="http://schemas.openxmlformats.org/officeDocument/2006/relationships/slide"/><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svg>
</file>

<file path=ppt/media/image11.png>
</file>

<file path=ppt/media/image12.svg>
</file>

<file path=ppt/media/image13.png>
</file>

<file path=ppt/media/image14.svg>
</file>

<file path=ppt/media/image15.png>
</file>

<file path=ppt/media/image16.svg>
</file>

<file path=ppt/media/image17.png>
</file>

<file path=ppt/media/image18.jpeg>
</file>

<file path=ppt/media/image19.jpeg>
</file>

<file path=ppt/media/image2.png>
</file>

<file path=ppt/media/image20.jpeg>
</file>

<file path=ppt/media/image21.jpeg>
</file>

<file path=ppt/media/image22.png>
</file>

<file path=ppt/media/image23.svg>
</file>

<file path=ppt/media/image24.png>
</file>

<file path=ppt/media/image25.svg>
</file>

<file path=ppt/media/image26.png>
</file>

<file path=ppt/media/image27.png>
</file>

<file path=ppt/media/image28.png>
</file>

<file path=ppt/media/image29.png>
</file>

<file path=ppt/media/image3.svg>
</file>

<file path=ppt/media/image30.png>
</file>

<file path=ppt/media/image31.png>
</file>

<file path=ppt/media/image32.png>
</file>

<file path=ppt/media/image33.png>
</file>

<file path=ppt/media/image34.png>
</file>

<file path=ppt/media/image35.jpeg>
</file>

<file path=ppt/media/image36.jpeg>
</file>

<file path=ppt/media/image37.png>
</file>

<file path=ppt/media/image38.jpeg>
</file>

<file path=ppt/media/image39.jpeg>
</file>

<file path=ppt/media/image4.png>
</file>

<file path=ppt/media/image40.png>
</file>

<file path=ppt/media/image41.svg>
</file>

<file path=ppt/media/image42.png>
</file>

<file path=ppt/media/image43.png>
</file>

<file path=ppt/media/image44.png>
</file>

<file path=ppt/media/image45.png>
</file>

<file path=ppt/media/image46.png>
</file>

<file path=ppt/media/image47.jpeg>
</file>

<file path=ppt/media/image48.png>
</file>

<file path=ppt/media/image49.svg>
</file>

<file path=ppt/media/image5.png>
</file>

<file path=ppt/media/image6.svg>
</file>

<file path=ppt/media/image7.png>
</file>

<file path=ppt/media/image8.svg>
</file>

<file path=ppt/media/image9.pn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10.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0.xml" Type="http://schemas.openxmlformats.org/officeDocument/2006/relationships/slide"/></Relationships>
</file>

<file path=ppt/notesSlides/_rels/notesSlide1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1.xml" Type="http://schemas.openxmlformats.org/officeDocument/2006/relationships/slide"/></Relationships>
</file>

<file path=ppt/notesSlides/_rels/notesSlide1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2.xml" Type="http://schemas.openxmlformats.org/officeDocument/2006/relationships/slide"/></Relationships>
</file>

<file path=ppt/notesSlides/_rels/notesSlide1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3.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9.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0.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1.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2.xml" Type="http://schemas.openxmlformats.org/officeDocument/2006/relationships/slide"/></Relationships>
</file>

<file path=ppt/notesSlides/_rels/notesSlide9.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9.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The top graph shows the total amount of sales for each product family. As you can see I have sorted in a descending way so that the graph is easier to read.</a:t>
            </a:r>
          </a:p>
          <a:p>
            <a:pPr lvl="0"/>
            <a:r>
              <a:rPr lang="en-US"/>
              <a:t/>
            </a:r>
          </a:p>
          <a:p>
            <a:pPr lvl="0"/>
            <a:r>
              <a:rPr lang="en-US"/>
              <a:t>Then I made another plot with the same x-axis, so the same product families. It shows the total amount of different products for each product family.</a:t>
            </a:r>
          </a:p>
          <a:p>
            <a:pPr lvl="0"/>
            <a:r>
              <a:rPr lang="en-US"/>
              <a:t/>
            </a:r>
          </a:p>
          <a:p>
            <a:pPr lvl="0"/>
            <a:r>
              <a:rPr lang="en-US"/>
              <a:t>According to me, it seems interesting to check if these two graphs align, because it is logical to invest, and with investing I mean, creating new products, having a large offer, for the products that generate a lot of revenue.</a:t>
            </a:r>
          </a:p>
          <a:p>
            <a:pPr lvl="0"/>
            <a:r>
              <a:rPr lang="en-US"/>
              <a:t/>
            </a:r>
          </a:p>
          <a:p>
            <a:pPr lvl="0"/>
            <a:r>
              <a:rPr lang="en-US"/>
              <a:t>The red arrow is an example of a product family that can be improved. Meals don't generate a lot of revenue but the company has a lot of different meals, which costs a lot of money. It seems smart to cut some products from the Meals family.</a:t>
            </a:r>
          </a:p>
          <a:p>
            <a:pPr lvl="0"/>
            <a:r>
              <a:rPr lang="en-US"/>
              <a:t/>
            </a:r>
          </a:p>
          <a:p>
            <a:pPr lvl="0"/>
            <a:r>
              <a:rPr lang="en-US"/>
              <a:t>To do that in an effective way, I have created a program that lets you check the proportion of products that are bought in each family. That way you only have to define a threshold (f.e. 0,1) that determines at what proportion the product is cut. In that way you don't cut the most popular products, of course.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0.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The most interesting finding is that there are almost double the amount of employees active in region C17 as in B25.</a:t>
            </a:r>
          </a:p>
          <a:p>
            <a:pPr lvl="0"/>
            <a:r>
              <a:rPr lang="en-US"/>
              <a:t>There are almost as many croutes to be ridden in both regions</a:t>
            </a:r>
          </a:p>
          <a:p>
            <a:pPr lvl="0"/>
            <a:r>
              <a:rPr lang="en-US"/>
              <a:t/>
            </a:r>
          </a:p>
          <a:p>
            <a:pPr lvl="0"/>
            <a:r>
              <a:rPr lang="en-US"/>
              <a:t>Employees in region B25 are overloaded with work while the employees in C17 are with too much in respect to the amount of customers needed to be served.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I've made a function where you can see to which region an employee is assigned and how many routes it has per region</a:t>
            </a:r>
          </a:p>
          <a:p>
            <a:pPr lvl="0"/>
            <a:r>
              <a:rPr lang="en-US"/>
              <a:t/>
            </a:r>
          </a:p>
          <a:p>
            <a:pPr lvl="0"/>
            <a:r>
              <a:rPr lang="en-US"/>
              <a:t>Some employees only serve one route per region -&gt; problem</a:t>
            </a:r>
          </a:p>
          <a:p>
            <a:pPr lvl="0"/>
            <a:r>
              <a:rPr lang="en-US"/>
              <a:t/>
            </a:r>
          </a:p>
          <a:p>
            <a:pPr lvl="0"/>
            <a:r>
              <a:rPr lang="en-US"/>
              <a:t>So we can reduce the travel time of an employee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
            </a:r>
          </a:p>
          <a:p>
            <a:pPr lvl="0"/>
            <a:r>
              <a:rPr lang="en-US"/>
              <a:t>Depot in Deinze is for 80% assigned to the routes in region C04 etc.</a:t>
            </a:r>
          </a:p>
          <a:p>
            <a:pPr lvl="0"/>
            <a:r>
              <a:rPr lang="en-US"/>
              <a:t/>
            </a:r>
          </a:p>
          <a:p>
            <a:pPr lvl="0"/>
            <a:r>
              <a:rPr lang="en-US"/>
              <a:t>It would be better the allocate the region B25 to Depot Antwerpen so Depot Antwerpen is fully in charge of the region B25</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1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They first have to go to the depot and from there on they start their journey</a:t>
            </a:r>
          </a:p>
          <a:p>
            <a:pPr lvl="0"/>
            <a:r>
              <a:rPr lang="en-US"/>
              <a:t/>
            </a:r>
          </a:p>
          <a:p>
            <a:pPr lvl="0"/>
            <a:r>
              <a:rPr lang="en-US"/>
              <a:t>Move the depot Deinze and Antwerpen so It would be more efficient for the employees</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Next up is the recommendation engine.</a:t>
            </a:r>
          </a:p>
          <a:p>
            <a:pPr lvl="0"/>
            <a:r>
              <a:rPr lang="en-US"/>
              <a:t/>
            </a:r>
          </a:p>
          <a:p>
            <a:pPr lvl="0"/>
            <a:r>
              <a:rPr lang="en-US"/>
              <a:t>With the recommendation engine we created a system that makes it easy for employees to recommend a certain product to a customer in a very specific way.</a:t>
            </a:r>
          </a:p>
          <a:p>
            <a:pPr lvl="0"/>
            <a:r>
              <a:rPr lang="en-US"/>
              <a:t/>
            </a:r>
          </a:p>
          <a:p>
            <a:pPr lvl="0"/>
            <a:r>
              <a:rPr lang="en-US"/>
              <a:t>Our Recommendation Engine takes three things into account. First, it looks at the buying behaviour of similar customers. This is based on recency, frequency and monetary value. It looks for the most similar customer and then it determines the products of that most similar customer.</a:t>
            </a:r>
          </a:p>
          <a:p>
            <a:pPr lvl="0"/>
            <a:r>
              <a:rPr lang="en-US"/>
              <a:t/>
            </a:r>
          </a:p>
          <a:p>
            <a:pPr lvl="0"/>
            <a:r>
              <a:rPr lang="en-US"/>
              <a:t>Secondly, it takes the correlated products of the current customer's products. So these are the products that best fit the current buying behaviour of our customer.</a:t>
            </a:r>
          </a:p>
          <a:p>
            <a:pPr lvl="0"/>
            <a:r>
              <a:rPr lang="en-US"/>
              <a:t/>
            </a:r>
          </a:p>
          <a:p>
            <a:pPr lvl="0"/>
            <a:r>
              <a:rPr lang="en-US"/>
              <a:t>Thirdly and finally, it looks into the region where the customer lives. Our engine looks at the top 5 products of the region where the customer lives.</a:t>
            </a:r>
          </a:p>
          <a:p>
            <a:pPr lvl="0"/>
            <a:r>
              <a:rPr lang="en-US"/>
              <a:t/>
            </a:r>
          </a:p>
          <a:p>
            <a:pPr lvl="0"/>
            <a:r>
              <a:rPr lang="en-US"/>
              <a:t>These three parameters are then compared to each other to see if there are intersections. If there are intersections between the three arrays, we return it. Otherwise we check which parameters have intersections and we return them.</a:t>
            </a:r>
          </a:p>
          <a:p>
            <a:pPr lvl="0"/>
            <a:r>
              <a:rPr lang="en-US"/>
              <a:t/>
            </a:r>
          </a:p>
          <a:p>
            <a:pPr lvl="0"/>
            <a:r>
              <a:rPr lang="en-US"/>
              <a:t>In this way we have a more functional recommendation system.</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the left you see the bar chart about the people that opened the door but did not buy anything. We checked if they were visited in their preferred time of the year. The graph speaks for itself. In the Winter it was successful but this was because there is only 1 customer in the winter.</a:t>
            </a:r>
          </a:p>
          <a:p>
            <a:pPr lvl="0"/>
            <a:r>
              <a:rPr lang="en-US"/>
              <a:t>In the Christmas period it is not successful.</a:t>
            </a:r>
          </a:p>
          <a:p>
            <a:pPr lvl="0"/>
            <a:r>
              <a:rPr lang="en-US"/>
              <a:t/>
            </a:r>
          </a:p>
          <a:p>
            <a:pPr lvl="0"/>
            <a:r>
              <a:rPr lang="en-US"/>
              <a:t>The right number gives the percentage of people that did not open their door and are visited between 9 and 17 P.M. This indicates that almost all these people were visited at a time that they are probably not at home. So I would suggest to visit them at a more convenient moment of the day.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the left you see the bar chart about the people that opened the door but did not buy anything. We checked if they were visited in their preferred time of the year. The graph speaks for itself. In the Winter it was successful but this was because there is only 1 customer in the winter.</a:t>
            </a:r>
          </a:p>
          <a:p>
            <a:pPr lvl="0"/>
            <a:r>
              <a:rPr lang="en-US"/>
              <a:t>In the Christmas period it is not successful.</a:t>
            </a:r>
          </a:p>
          <a:p>
            <a:pPr lvl="0"/>
            <a:r>
              <a:rPr lang="en-US"/>
              <a:t/>
            </a:r>
          </a:p>
          <a:p>
            <a:pPr lvl="0"/>
            <a:r>
              <a:rPr lang="en-US"/>
              <a:t>The right number gives the percentage of people that did not open their door and are visited between 9 and 17 P.M. This indicates that almost all these people were visited at a time that they are probably not at home. So I would suggest to visit them at a more convenient moment of the day.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the left you see the bar chart about the people that opened the door but did not buy anything. We checked if they were visited in their preferred time of the year. The graph speaks for itself. In the Winter it was successful but this was because there is only 1 customer in the winter.</a:t>
            </a:r>
          </a:p>
          <a:p>
            <a:pPr lvl="0"/>
            <a:r>
              <a:rPr lang="en-US"/>
              <a:t>In the Christmas period it is not successful.</a:t>
            </a:r>
          </a:p>
          <a:p>
            <a:pPr lvl="0"/>
            <a:r>
              <a:rPr lang="en-US"/>
              <a:t/>
            </a:r>
          </a:p>
          <a:p>
            <a:pPr lvl="0"/>
            <a:r>
              <a:rPr lang="en-US"/>
              <a:t>The right number gives the percentage of people that did not open their door and are visited between 9 and 17 P.M. This indicates that almost all these people were visited at a time that they are probably not at home. So I would suggest to visit them at a more convenient moment of the day.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the left you see the bar chart about the people that opened the door but did not buy anything. We checked if they were visited in their preferred time of the year. The graph speaks for itself. In the Winter it was successful but this was because there is only 1 customer in the winter.</a:t>
            </a:r>
          </a:p>
          <a:p>
            <a:pPr lvl="0"/>
            <a:r>
              <a:rPr lang="en-US"/>
              <a:t>In the Christmas period it is not successful.</a:t>
            </a:r>
          </a:p>
          <a:p>
            <a:pPr lvl="0"/>
            <a:r>
              <a:rPr lang="en-US"/>
              <a:t/>
            </a:r>
          </a:p>
          <a:p>
            <a:pPr lvl="0"/>
            <a:r>
              <a:rPr lang="en-US"/>
              <a:t>The right number gives the percentage of people that did not open their door and are visited between 9 and 17 P.M. This indicates that almost all these people were visited at a time that they are probably not at home. So I would suggest to visit them at a more convenient moment of the day.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the left you see the bar chart about the people that opened the door but did not buy anything. We checked if they were visited in their preferred time of the year. The graph speaks for itself. In the Winter it was successful but this was because there is only 1 customer in the winter.</a:t>
            </a:r>
          </a:p>
          <a:p>
            <a:pPr lvl="0"/>
            <a:r>
              <a:rPr lang="en-US"/>
              <a:t>In the Christmas period it is not successful.</a:t>
            </a:r>
          </a:p>
          <a:p>
            <a:pPr lvl="0"/>
            <a:r>
              <a:rPr lang="en-US"/>
              <a:t/>
            </a:r>
          </a:p>
          <a:p>
            <a:pPr lvl="0"/>
            <a:r>
              <a:rPr lang="en-US"/>
              <a:t>The right number gives the percentage of people that did not open their door and are visited between 9 and 17 P.M. This indicates that almost all these people were visited at a time that they are probably not at home. So I would suggest to visit them at a more convenient moment of the day.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To the left you see the bar chart about the people that opened the door but did not buy anything. We checked if they were visited in their preferred time of the year. The graph speaks for itself. In the Winter it was successful but this was because there is only 1 customer in the winter.</a:t>
            </a:r>
          </a:p>
          <a:p>
            <a:pPr lvl="0"/>
            <a:r>
              <a:rPr lang="en-US"/>
              <a:t>In the Christmas period it is not successful.</a:t>
            </a:r>
          </a:p>
          <a:p>
            <a:pPr lvl="0"/>
            <a:r>
              <a:rPr lang="en-US"/>
              <a:t/>
            </a:r>
          </a:p>
          <a:p>
            <a:pPr lvl="0"/>
            <a:r>
              <a:rPr lang="en-US"/>
              <a:t>The right number gives the percentage of people that did not open their door and are visited between 9 and 17 P.M. This indicates that almost all these people were visited at a time that they are probably not at home. So I would suggest to visit them at a more convenient moment of the day.</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notesSlides/notesSlide9.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1. Customer locations in the region of B25 and C17 are overlapping -&gt; solved this by using Kmeans, the routes are now more efficient</a:t>
            </a:r>
          </a:p>
          <a:p>
            <a:pPr lvl="0"/>
            <a:r>
              <a:rPr lang="en-US"/>
              <a:t/>
            </a:r>
          </a:p>
          <a:p>
            <a:pPr lvl="0"/>
            <a:r>
              <a:rPr lang="en-US"/>
              <a:t>The region B25 is smaller and the region C17 larger</a:t>
            </a:r>
          </a:p>
          <a:p>
            <a:pPr lvl="0"/>
            <a:r>
              <a:rPr lang="en-US"/>
              <a:t/>
            </a:r>
          </a:p>
          <a:p>
            <a:pPr lvl="0"/>
            <a:r>
              <a:rPr lang="en-US"/>
              <a:t>More customers to visite in region C17 so more employees are needed there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svg" Type="http://schemas.openxmlformats.org/officeDocument/2006/relationships/image"/><Relationship Id="rId5" Target="../media/image4.png" Type="http://schemas.openxmlformats.org/officeDocument/2006/relationships/image"/></Relationships>
</file>

<file path=ppt/slides/_rels/slide10.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11" Target="../media/image29.png" Type="http://schemas.openxmlformats.org/officeDocument/2006/relationships/image"/><Relationship Id="rId2" Target="../notesSlides/notesSlide6.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 Id="rId7" Target="../media/image24.png" Type="http://schemas.openxmlformats.org/officeDocument/2006/relationships/image"/><Relationship Id="rId8" Target="../media/image25.svg" Type="http://schemas.openxmlformats.org/officeDocument/2006/relationships/image"/><Relationship Id="rId9" Target="../media/image9.png" Type="http://schemas.openxmlformats.org/officeDocument/2006/relationships/image"/></Relationships>
</file>

<file path=ppt/slides/_rels/slide11.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11" Target="../media/image30.png" Type="http://schemas.openxmlformats.org/officeDocument/2006/relationships/image"/><Relationship Id="rId2" Target="../notesSlides/notesSlide7.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 Id="rId7" Target="../media/image24.png" Type="http://schemas.openxmlformats.org/officeDocument/2006/relationships/image"/><Relationship Id="rId8" Target="../media/image25.svg" Type="http://schemas.openxmlformats.org/officeDocument/2006/relationships/image"/><Relationship Id="rId9" Target="../media/image9.png" Type="http://schemas.openxmlformats.org/officeDocument/2006/relationships/image"/></Relationships>
</file>

<file path=ppt/slides/_rels/slide1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0.svg" Type="http://schemas.openxmlformats.org/officeDocument/2006/relationships/image"/><Relationship Id="rId11" Target="../media/image31.png" Type="http://schemas.openxmlformats.org/officeDocument/2006/relationships/image"/><Relationship Id="rId2" Target="../notesSlides/notesSlide8.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 Id="rId7" Target="../media/image24.png" Type="http://schemas.openxmlformats.org/officeDocument/2006/relationships/image"/><Relationship Id="rId8" Target="../media/image25.svg" Type="http://schemas.openxmlformats.org/officeDocument/2006/relationships/image"/><Relationship Id="rId9" Target="../media/image9.png" Type="http://schemas.openxmlformats.org/officeDocument/2006/relationships/image"/></Relationships>
</file>

<file path=ppt/slides/_rels/slide13.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9.png" Type="http://schemas.openxmlformats.org/officeDocument/2006/relationships/image"/><Relationship Id="rId5" Target="../media/image10.svg" Type="http://schemas.openxmlformats.org/officeDocument/2006/relationships/image"/></Relationships>
</file>

<file path=ppt/slides/_rels/slide1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12" Target="../media/image15.png" Type="http://schemas.openxmlformats.org/officeDocument/2006/relationships/image"/><Relationship Id="rId13" Target="../media/image16.sv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1.png" Type="http://schemas.openxmlformats.org/officeDocument/2006/relationships/image"/><Relationship Id="rId9" Target="../media/image12.svg" Type="http://schemas.openxmlformats.org/officeDocument/2006/relationships/image"/></Relationships>
</file>

<file path=ppt/slides/_rels/slide1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15.png" Type="http://schemas.openxmlformats.org/officeDocument/2006/relationships/image"/><Relationship Id="rId5" Target="../media/image16.svg" Type="http://schemas.openxmlformats.org/officeDocument/2006/relationships/image"/><Relationship Id="rId6" Target="../media/image32.png" Type="http://schemas.openxmlformats.org/officeDocument/2006/relationships/image"/></Relationships>
</file>

<file path=ppt/slides/_rels/slide1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33.png" Type="http://schemas.openxmlformats.org/officeDocument/2006/relationships/image"/></Relationships>
</file>

<file path=ppt/slides/_rels/slide17.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5.png" Type="http://schemas.openxmlformats.org/officeDocument/2006/relationships/image"/><Relationship Id="rId3" Target="../media/image16.svg" Type="http://schemas.openxmlformats.org/officeDocument/2006/relationships/image"/><Relationship Id="rId4" Target="../media/image2.png" Type="http://schemas.openxmlformats.org/officeDocument/2006/relationships/image"/><Relationship Id="rId5" Target="../media/image3.svg" Type="http://schemas.openxmlformats.org/officeDocument/2006/relationships/image"/><Relationship Id="rId6" Target="../media/image34.png" Type="http://schemas.openxmlformats.org/officeDocument/2006/relationships/image"/></Relationships>
</file>

<file path=ppt/slides/_rels/slide18.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12" Target="../media/image15.png" Type="http://schemas.openxmlformats.org/officeDocument/2006/relationships/image"/><Relationship Id="rId13" Target="../media/image16.sv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1.png" Type="http://schemas.openxmlformats.org/officeDocument/2006/relationships/image"/><Relationship Id="rId9" Target="../media/image12.svg" Type="http://schemas.openxmlformats.org/officeDocument/2006/relationships/image"/></Relationships>
</file>

<file path=ppt/slides/_rels/slide1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9.xml" Type="http://schemas.openxmlformats.org/officeDocument/2006/relationships/notesSlide"/><Relationship Id="rId3" Target="../media/image13.png" Type="http://schemas.openxmlformats.org/officeDocument/2006/relationships/image"/><Relationship Id="rId4" Target="../media/image14.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35.jpeg" Type="http://schemas.openxmlformats.org/officeDocument/2006/relationships/image"/><Relationship Id="rId8" Target="../media/image36.jpeg" Type="http://schemas.openxmlformats.org/officeDocument/2006/relationships/image"/><Relationship Id="rId9" Target="../media/image37.pn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12" Target="../media/image15.png" Type="http://schemas.openxmlformats.org/officeDocument/2006/relationships/image"/><Relationship Id="rId13" Target="../media/image16.sv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1.png" Type="http://schemas.openxmlformats.org/officeDocument/2006/relationships/image"/><Relationship Id="rId9" Target="../media/image12.svg" Type="http://schemas.openxmlformats.org/officeDocument/2006/relationships/image"/></Relationships>
</file>

<file path=ppt/slides/_rels/slide20.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0.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38.jpeg" Type="http://schemas.openxmlformats.org/officeDocument/2006/relationships/image"/><Relationship Id="rId6" Target="../media/image39.jpeg" Type="http://schemas.openxmlformats.org/officeDocument/2006/relationships/image"/><Relationship Id="rId7" Target="../media/image13.png" Type="http://schemas.openxmlformats.org/officeDocument/2006/relationships/image"/><Relationship Id="rId8" Target="../media/image14.svg" Type="http://schemas.openxmlformats.org/officeDocument/2006/relationships/image"/></Relationships>
</file>

<file path=ppt/slides/_rels/slide2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1.xml" Type="http://schemas.openxmlformats.org/officeDocument/2006/relationships/notesSlide"/><Relationship Id="rId3" Target="../media/image40.png" Type="http://schemas.openxmlformats.org/officeDocument/2006/relationships/image"/><Relationship Id="rId4" Target="../media/image41.svg" Type="http://schemas.openxmlformats.org/officeDocument/2006/relationships/image"/><Relationship Id="rId5" Target="../media/image2.png" Type="http://schemas.openxmlformats.org/officeDocument/2006/relationships/image"/><Relationship Id="rId6" Target="../media/image3.svg" Type="http://schemas.openxmlformats.org/officeDocument/2006/relationships/image"/><Relationship Id="rId7" Target="../media/image42.png" Type="http://schemas.openxmlformats.org/officeDocument/2006/relationships/image"/><Relationship Id="rId8" Target="../media/image13.png" Type="http://schemas.openxmlformats.org/officeDocument/2006/relationships/image"/><Relationship Id="rId9" Target="../media/image14.svg" Type="http://schemas.openxmlformats.org/officeDocument/2006/relationships/image"/></Relationships>
</file>

<file path=ppt/slides/_rels/slide22.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4.svg" Type="http://schemas.openxmlformats.org/officeDocument/2006/relationships/image"/><Relationship Id="rId2" Target="../notesSlides/notesSlide12.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43.png" Type="http://schemas.openxmlformats.org/officeDocument/2006/relationships/image"/><Relationship Id="rId6" Target="../media/image44.png" Type="http://schemas.openxmlformats.org/officeDocument/2006/relationships/image"/><Relationship Id="rId7" Target="../media/image45.png" Type="http://schemas.openxmlformats.org/officeDocument/2006/relationships/image"/><Relationship Id="rId8" Target="../media/image46.png" Type="http://schemas.openxmlformats.org/officeDocument/2006/relationships/image"/><Relationship Id="rId9" Target="../media/image13.png" Type="http://schemas.openxmlformats.org/officeDocument/2006/relationships/image"/></Relationships>
</file>

<file path=ppt/slides/_rels/slide2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3.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13.png" Type="http://schemas.openxmlformats.org/officeDocument/2006/relationships/image"/><Relationship Id="rId6" Target="../media/image14.svg" Type="http://schemas.openxmlformats.org/officeDocument/2006/relationships/image"/><Relationship Id="rId7" Target="../media/image47.jpeg" Type="http://schemas.openxmlformats.org/officeDocument/2006/relationships/image"/></Relationships>
</file>

<file path=ppt/slides/_rels/slide24.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12" Target="../media/image15.png" Type="http://schemas.openxmlformats.org/officeDocument/2006/relationships/image"/><Relationship Id="rId13" Target="../media/image16.sv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1.png" Type="http://schemas.openxmlformats.org/officeDocument/2006/relationships/image"/><Relationship Id="rId9" Target="../media/image12.svg" Type="http://schemas.openxmlformats.org/officeDocument/2006/relationships/image"/></Relationships>
</file>

<file path=ppt/slides/_rels/slide25.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2.png" Type="http://schemas.openxmlformats.org/officeDocument/2006/relationships/image"/><Relationship Id="rId3" Target="../media/image3.svg" Type="http://schemas.openxmlformats.org/officeDocument/2006/relationships/image"/><Relationship Id="rId4" Target="../media/image48.png" Type="http://schemas.openxmlformats.org/officeDocument/2006/relationships/image"/><Relationship Id="rId5" Target="../media/image49.svg" Type="http://schemas.openxmlformats.org/officeDocument/2006/relationships/image"/></Relationships>
</file>

<file path=ppt/slides/_rels/slide26.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5.png" Type="http://schemas.openxmlformats.org/officeDocument/2006/relationships/image"/><Relationship Id="rId3" Target="../media/image6.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12" Target="../media/image15.png" Type="http://schemas.openxmlformats.org/officeDocument/2006/relationships/image"/><Relationship Id="rId13" Target="../media/image16.sv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1.png" Type="http://schemas.openxmlformats.org/officeDocument/2006/relationships/image"/><Relationship Id="rId9" Target="../media/image1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17.png" Type="http://schemas.openxmlformats.org/officeDocument/2006/relationships/image"/><Relationship Id="rId6" Target="../media/image11.png" Type="http://schemas.openxmlformats.org/officeDocument/2006/relationships/image"/><Relationship Id="rId7" Target="../media/image1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1.png" Type="http://schemas.openxmlformats.org/officeDocument/2006/relationships/image"/><Relationship Id="rId4" Target="../media/image12.svg" Type="http://schemas.openxmlformats.org/officeDocument/2006/relationships/image"/><Relationship Id="rId5" Target="../media/image18.jpeg" Type="http://schemas.openxmlformats.org/officeDocument/2006/relationships/image"/><Relationship Id="rId6" Target="../media/image19.jpeg" Type="http://schemas.openxmlformats.org/officeDocument/2006/relationships/image"/><Relationship Id="rId7" Target="../media/image20.jpeg" Type="http://schemas.openxmlformats.org/officeDocument/2006/relationships/image"/><Relationship Id="rId8" Target="../media/image21.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13.png" Type="http://schemas.openxmlformats.org/officeDocument/2006/relationships/image"/><Relationship Id="rId11" Target="../media/image14.svg" Type="http://schemas.openxmlformats.org/officeDocument/2006/relationships/image"/><Relationship Id="rId12" Target="../media/image15.png" Type="http://schemas.openxmlformats.org/officeDocument/2006/relationships/image"/><Relationship Id="rId13" Target="../media/image16.svg" Type="http://schemas.openxmlformats.org/officeDocument/2006/relationships/image"/><Relationship Id="rId2" Target="../media/image5.png" Type="http://schemas.openxmlformats.org/officeDocument/2006/relationships/image"/><Relationship Id="rId3" Target="../media/image6.svg" Type="http://schemas.openxmlformats.org/officeDocument/2006/relationships/image"/><Relationship Id="rId4" Target="../media/image7.png" Type="http://schemas.openxmlformats.org/officeDocument/2006/relationships/image"/><Relationship Id="rId5" Target="../media/image8.svg" Type="http://schemas.openxmlformats.org/officeDocument/2006/relationships/image"/><Relationship Id="rId6" Target="../media/image9.png" Type="http://schemas.openxmlformats.org/officeDocument/2006/relationships/image"/><Relationship Id="rId7" Target="../media/image10.svg" Type="http://schemas.openxmlformats.org/officeDocument/2006/relationships/image"/><Relationship Id="rId8" Target="../media/image11.png" Type="http://schemas.openxmlformats.org/officeDocument/2006/relationships/image"/><Relationship Id="rId9" Target="../media/image12.sv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10" Target="../media/image9.png" Type="http://schemas.openxmlformats.org/officeDocument/2006/relationships/image"/><Relationship Id="rId11" Target="../media/image10.svg" Type="http://schemas.openxmlformats.org/officeDocument/2006/relationships/image"/><Relationship Id="rId2" Target="../notesSlides/notesSlide3.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 Id="rId7" Target="../media/image24.png" Type="http://schemas.openxmlformats.org/officeDocument/2006/relationships/image"/><Relationship Id="rId8" Target="../media/image25.svg" Type="http://schemas.openxmlformats.org/officeDocument/2006/relationships/image"/><Relationship Id="rId9" Target="../media/image26.pn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 Id="rId9" Target="../media/image27.pn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2.png" Type="http://schemas.openxmlformats.org/officeDocument/2006/relationships/image"/><Relationship Id="rId4" Target="../media/image3.svg" Type="http://schemas.openxmlformats.org/officeDocument/2006/relationships/image"/><Relationship Id="rId5" Target="../media/image22.png" Type="http://schemas.openxmlformats.org/officeDocument/2006/relationships/image"/><Relationship Id="rId6" Target="../media/image23.svg" Type="http://schemas.openxmlformats.org/officeDocument/2006/relationships/image"/><Relationship Id="rId7" Target="../media/image9.png" Type="http://schemas.openxmlformats.org/officeDocument/2006/relationships/image"/><Relationship Id="rId8" Target="../media/image10.svg" Type="http://schemas.openxmlformats.org/officeDocument/2006/relationships/image"/><Relationship Id="rId9" Target="../media/image28.pn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2650958" y="3667182"/>
            <a:ext cx="5841760" cy="6861452"/>
          </a:xfrm>
          <a:prstGeom prst="rect">
            <a:avLst/>
          </a:prstGeom>
          <a:solidFill>
            <a:srgbClr val="FFB923"/>
          </a:solidFill>
        </p:spPr>
      </p:sp>
      <p:pic>
        <p:nvPicPr>
          <p:cNvPr name="Picture 3" id="3"/>
          <p:cNvPicPr>
            <a:picLocks noChangeAspect="true"/>
          </p:cNvPicPr>
          <p:nvPr/>
        </p:nvPicPr>
        <p:blipFill>
          <a:blip r:embed="rId2"/>
          <a:srcRect l="0" t="36101" r="0" b="36101"/>
          <a:stretch>
            <a:fillRect/>
          </a:stretch>
        </p:blipFill>
        <p:spPr>
          <a:xfrm flipH="false" flipV="false" rot="0">
            <a:off x="-204719" y="-224451"/>
            <a:ext cx="18697437" cy="3891633"/>
          </a:xfrm>
          <a:prstGeom prst="rect">
            <a:avLst/>
          </a:prstGeom>
        </p:spPr>
      </p:pic>
      <p:sp>
        <p:nvSpPr>
          <p:cNvPr name="AutoShape 4" id="4"/>
          <p:cNvSpPr/>
          <p:nvPr/>
        </p:nvSpPr>
        <p:spPr>
          <a:xfrm rot="0">
            <a:off x="13514641" y="6808888"/>
            <a:ext cx="3909677" cy="0"/>
          </a:xfrm>
          <a:prstGeom prst="line">
            <a:avLst/>
          </a:prstGeom>
          <a:ln cap="rnd" w="19050">
            <a:solidFill>
              <a:srgbClr val="000000"/>
            </a:solidFill>
            <a:prstDash val="solid"/>
            <a:headEnd type="none" len="sm" w="sm"/>
            <a:tailEnd type="none" len="sm" w="sm"/>
          </a:ln>
        </p:spPr>
      </p:sp>
      <p:grpSp>
        <p:nvGrpSpPr>
          <p:cNvPr name="Group 5" id="5"/>
          <p:cNvGrpSpPr/>
          <p:nvPr/>
        </p:nvGrpSpPr>
        <p:grpSpPr>
          <a:xfrm rot="0">
            <a:off x="1028700" y="3557420"/>
            <a:ext cx="10509034" cy="6502936"/>
            <a:chOff x="0" y="0"/>
            <a:chExt cx="14012045" cy="8670581"/>
          </a:xfrm>
        </p:grpSpPr>
        <p:pic>
          <p:nvPicPr>
            <p:cNvPr name="Picture 6" id="6"/>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0" y="8039742"/>
              <a:ext cx="8535982" cy="630839"/>
            </a:xfrm>
            <a:prstGeom prst="rect">
              <a:avLst/>
            </a:prstGeom>
          </p:spPr>
        </p:pic>
        <p:sp>
          <p:nvSpPr>
            <p:cNvPr name="TextBox 7" id="7"/>
            <p:cNvSpPr txBox="true"/>
            <p:nvPr/>
          </p:nvSpPr>
          <p:spPr>
            <a:xfrm rot="0">
              <a:off x="0" y="161925"/>
              <a:ext cx="14012045" cy="7503795"/>
            </a:xfrm>
            <a:prstGeom prst="rect">
              <a:avLst/>
            </a:prstGeom>
          </p:spPr>
          <p:txBody>
            <a:bodyPr anchor="t" rtlCol="false" tIns="0" lIns="0" bIns="0" rIns="0">
              <a:spAutoFit/>
            </a:bodyPr>
            <a:lstStyle/>
            <a:p>
              <a:pPr>
                <a:lnSpc>
                  <a:spcPts val="14580"/>
                </a:lnSpc>
              </a:pPr>
              <a:r>
                <a:rPr lang="en-US" sz="13500" spc="-135">
                  <a:solidFill>
                    <a:srgbClr val="000000"/>
                  </a:solidFill>
                  <a:latin typeface="Hammersmith One Bold"/>
                </a:rPr>
                <a:t>Desert Vending</a:t>
              </a:r>
            </a:p>
            <a:p>
              <a:pPr marL="0" indent="0" lvl="0">
                <a:lnSpc>
                  <a:spcPts val="14580"/>
                </a:lnSpc>
                <a:spcBef>
                  <a:spcPct val="0"/>
                </a:spcBef>
              </a:pPr>
              <a:r>
                <a:rPr lang="en-US" sz="13500" spc="-135">
                  <a:solidFill>
                    <a:srgbClr val="000000"/>
                  </a:solidFill>
                  <a:latin typeface="Hammersmith One Bold"/>
                </a:rPr>
                <a:t>Company</a:t>
              </a:r>
            </a:p>
          </p:txBody>
        </p:sp>
      </p:grpSp>
      <p:pic>
        <p:nvPicPr>
          <p:cNvPr name="Picture 8" id="8"/>
          <p:cNvPicPr>
            <a:picLocks noChangeAspect="true"/>
          </p:cNvPicPr>
          <p:nvPr/>
        </p:nvPicPr>
        <p:blipFill>
          <a:blip r:embed="rId5"/>
          <a:srcRect l="0" t="0" r="0" b="0"/>
          <a:stretch>
            <a:fillRect/>
          </a:stretch>
        </p:blipFill>
        <p:spPr>
          <a:xfrm flipH="false" flipV="false" rot="0">
            <a:off x="13635540" y="4729235"/>
            <a:ext cx="3872597" cy="1565174"/>
          </a:xfrm>
          <a:prstGeom prst="rect">
            <a:avLst/>
          </a:prstGeom>
        </p:spPr>
      </p:pic>
      <p:sp>
        <p:nvSpPr>
          <p:cNvPr name="TextBox 9" id="9"/>
          <p:cNvSpPr txBox="true"/>
          <p:nvPr/>
        </p:nvSpPr>
        <p:spPr>
          <a:xfrm rot="0">
            <a:off x="13617000" y="7673258"/>
            <a:ext cx="3909677" cy="914400"/>
          </a:xfrm>
          <a:prstGeom prst="rect">
            <a:avLst/>
          </a:prstGeom>
        </p:spPr>
        <p:txBody>
          <a:bodyPr anchor="t" rtlCol="false" tIns="0" lIns="0" bIns="0" rIns="0">
            <a:spAutoFit/>
          </a:bodyPr>
          <a:lstStyle/>
          <a:p>
            <a:pPr algn="ctr">
              <a:lnSpc>
                <a:spcPts val="3600"/>
              </a:lnSpc>
              <a:spcBef>
                <a:spcPct val="0"/>
              </a:spcBef>
            </a:pPr>
            <a:r>
              <a:rPr lang="en-US" sz="2999">
                <a:solidFill>
                  <a:srgbClr val="000000"/>
                </a:solidFill>
                <a:latin typeface="Clear Sans Regular Bold"/>
              </a:rPr>
              <a:t>Taking your company to the next level</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72308" y="536451"/>
            <a:ext cx="6164210" cy="2520902"/>
            <a:chOff x="0" y="0"/>
            <a:chExt cx="8218947" cy="3361202"/>
          </a:xfrm>
        </p:grpSpPr>
        <p:sp>
          <p:nvSpPr>
            <p:cNvPr name="TextBox 3" id="3"/>
            <p:cNvSpPr txBox="true"/>
            <p:nvPr/>
          </p:nvSpPr>
          <p:spPr>
            <a:xfrm rot="0">
              <a:off x="0" y="76200"/>
              <a:ext cx="8218947" cy="2731558"/>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Customer Lifetime Value</a:t>
              </a:r>
            </a:p>
          </p:txBody>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0" y="2991746"/>
              <a:ext cx="4999175" cy="369457"/>
            </a:xfrm>
            <a:prstGeom prst="rect">
              <a:avLst/>
            </a:prstGeom>
          </p:spPr>
        </p:pic>
      </p:gr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5400000">
            <a:off x="12761773" y="4742132"/>
            <a:ext cx="10861953" cy="802736"/>
          </a:xfrm>
          <a:prstGeom prst="rect">
            <a:avLst/>
          </a:prstGeom>
        </p:spPr>
      </p:pic>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499981" y="3672936"/>
            <a:ext cx="1057439" cy="1156245"/>
          </a:xfrm>
          <a:prstGeom prst="rect">
            <a:avLst/>
          </a:prstGeom>
        </p:spPr>
      </p:pic>
      <p:pic>
        <p:nvPicPr>
          <p:cNvPr name="Picture 7" id="7"/>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0830847" y="3786828"/>
            <a:ext cx="1042353" cy="1042353"/>
          </a:xfrm>
          <a:prstGeom prst="rect">
            <a:avLst/>
          </a:prstGeom>
        </p:spPr>
      </p:pic>
      <p:pic>
        <p:nvPicPr>
          <p:cNvPr name="Picture 8" id="8"/>
          <p:cNvPicPr>
            <a:picLocks noChangeAspect="true"/>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l="0" t="0" r="0" b="0"/>
          <a:stretch>
            <a:fillRect/>
          </a:stretch>
        </p:blipFill>
        <p:spPr>
          <a:xfrm flipH="false" flipV="false" rot="0">
            <a:off x="15544875" y="503657"/>
            <a:ext cx="1714425" cy="1050085"/>
          </a:xfrm>
          <a:prstGeom prst="rect">
            <a:avLst/>
          </a:prstGeom>
        </p:spPr>
      </p:pic>
      <p:pic>
        <p:nvPicPr>
          <p:cNvPr name="Picture 9" id="9"/>
          <p:cNvPicPr>
            <a:picLocks noChangeAspect="true"/>
          </p:cNvPicPr>
          <p:nvPr/>
        </p:nvPicPr>
        <p:blipFill>
          <a:blip r:embed="rId11"/>
          <a:srcRect l="1438" t="0" r="0" b="0"/>
          <a:stretch>
            <a:fillRect/>
          </a:stretch>
        </p:blipFill>
        <p:spPr>
          <a:xfrm flipH="false" flipV="false" rot="0">
            <a:off x="1872308" y="2937845"/>
            <a:ext cx="8761790" cy="5926421"/>
          </a:xfrm>
          <a:prstGeom prst="rect">
            <a:avLst/>
          </a:prstGeom>
        </p:spPr>
      </p:pic>
      <p:grpSp>
        <p:nvGrpSpPr>
          <p:cNvPr name="Group 10" id="10"/>
          <p:cNvGrpSpPr/>
          <p:nvPr/>
        </p:nvGrpSpPr>
        <p:grpSpPr>
          <a:xfrm rot="0">
            <a:off x="12282573" y="3740521"/>
            <a:ext cx="3262301" cy="4571023"/>
            <a:chOff x="0" y="0"/>
            <a:chExt cx="4349735" cy="6094698"/>
          </a:xfrm>
        </p:grpSpPr>
        <p:sp>
          <p:nvSpPr>
            <p:cNvPr name="TextBox 11" id="11"/>
            <p:cNvSpPr txBox="true"/>
            <p:nvPr/>
          </p:nvSpPr>
          <p:spPr>
            <a:xfrm rot="0">
              <a:off x="0" y="-28575"/>
              <a:ext cx="4349735" cy="5303309"/>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Private</a:t>
              </a:r>
            </a:p>
            <a:p>
              <a:pPr>
                <a:lnSpc>
                  <a:spcPts val="4550"/>
                </a:lnSpc>
              </a:pPr>
            </a:p>
            <a:p>
              <a:pPr>
                <a:lnSpc>
                  <a:spcPts val="4550"/>
                </a:lnSpc>
              </a:pPr>
            </a:p>
            <a:p>
              <a:pPr>
                <a:lnSpc>
                  <a:spcPts val="4550"/>
                </a:lnSpc>
              </a:pPr>
              <a:r>
                <a:rPr lang="en-US" sz="3500">
                  <a:solidFill>
                    <a:srgbClr val="000000"/>
                  </a:solidFill>
                  <a:latin typeface="Hammersmith One"/>
                </a:rPr>
                <a:t>Horeca</a:t>
              </a:r>
            </a:p>
            <a:p>
              <a:pPr>
                <a:lnSpc>
                  <a:spcPts val="4550"/>
                </a:lnSpc>
              </a:pPr>
            </a:p>
            <a:p>
              <a:pPr>
                <a:lnSpc>
                  <a:spcPts val="4550"/>
                </a:lnSpc>
              </a:pPr>
            </a:p>
            <a:p>
              <a:pPr algn="l" marL="0" indent="0" lvl="0">
                <a:lnSpc>
                  <a:spcPts val="4550"/>
                </a:lnSpc>
                <a:spcBef>
                  <a:spcPct val="0"/>
                </a:spcBef>
              </a:pPr>
              <a:r>
                <a:rPr lang="en-US" sz="3500">
                  <a:solidFill>
                    <a:srgbClr val="000000"/>
                  </a:solidFill>
                  <a:latin typeface="Hammersmith One"/>
                </a:rPr>
                <a:t>Catering</a:t>
              </a:r>
            </a:p>
          </p:txBody>
        </p:sp>
        <p:sp>
          <p:nvSpPr>
            <p:cNvPr name="TextBox 12" id="12"/>
            <p:cNvSpPr txBox="true"/>
            <p:nvPr/>
          </p:nvSpPr>
          <p:spPr>
            <a:xfrm rot="0">
              <a:off x="0" y="5613697"/>
              <a:ext cx="4349735" cy="481001"/>
            </a:xfrm>
            <a:prstGeom prst="rect">
              <a:avLst/>
            </a:prstGeom>
          </p:spPr>
          <p:txBody>
            <a:bodyPr anchor="t" rtlCol="false" tIns="0" lIns="0" bIns="0" rIns="0">
              <a:spAutoFit/>
            </a:bodyPr>
            <a:lstStyle/>
            <a:p>
              <a:pPr algn="l" marL="0" indent="0" lvl="0">
                <a:lnSpc>
                  <a:spcPts val="3079"/>
                </a:lnSpc>
                <a:spcBef>
                  <a:spcPct val="0"/>
                </a:spcBef>
              </a:pPr>
            </a:p>
          </p:txBody>
        </p:sp>
      </p:grpSp>
      <p:sp>
        <p:nvSpPr>
          <p:cNvPr name="TextBox 13" id="13"/>
          <p:cNvSpPr txBox="true"/>
          <p:nvPr/>
        </p:nvSpPr>
        <p:spPr>
          <a:xfrm rot="0">
            <a:off x="14909522" y="9016683"/>
            <a:ext cx="2025507" cy="370276"/>
          </a:xfrm>
          <a:prstGeom prst="rect">
            <a:avLst/>
          </a:prstGeom>
        </p:spPr>
        <p:txBody>
          <a:bodyPr anchor="t" rtlCol="false" tIns="0" lIns="0" bIns="0" rIns="0">
            <a:spAutoFit/>
          </a:bodyPr>
          <a:lstStyle/>
          <a:p>
            <a:pPr algn="l" marL="0" indent="0" lvl="0">
              <a:lnSpc>
                <a:spcPts val="3079"/>
              </a:lnSpc>
              <a:spcBef>
                <a:spcPct val="0"/>
              </a:spcBef>
            </a:pPr>
          </a:p>
        </p:txBody>
      </p:sp>
      <p:grpSp>
        <p:nvGrpSpPr>
          <p:cNvPr name="Group 14" id="14"/>
          <p:cNvGrpSpPr/>
          <p:nvPr/>
        </p:nvGrpSpPr>
        <p:grpSpPr>
          <a:xfrm rot="0">
            <a:off x="14770937" y="3672936"/>
            <a:ext cx="3262301" cy="4571023"/>
            <a:chOff x="0" y="0"/>
            <a:chExt cx="4349735" cy="6094698"/>
          </a:xfrm>
        </p:grpSpPr>
        <p:sp>
          <p:nvSpPr>
            <p:cNvPr name="TextBox 15" id="15"/>
            <p:cNvSpPr txBox="true"/>
            <p:nvPr/>
          </p:nvSpPr>
          <p:spPr>
            <a:xfrm rot="0">
              <a:off x="0" y="-28575"/>
              <a:ext cx="4349735" cy="5303309"/>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5579 </a:t>
              </a:r>
            </a:p>
            <a:p>
              <a:pPr>
                <a:lnSpc>
                  <a:spcPts val="4550"/>
                </a:lnSpc>
              </a:pPr>
            </a:p>
            <a:p>
              <a:pPr>
                <a:lnSpc>
                  <a:spcPts val="4550"/>
                </a:lnSpc>
              </a:pPr>
            </a:p>
            <a:p>
              <a:pPr>
                <a:lnSpc>
                  <a:spcPts val="4550"/>
                </a:lnSpc>
              </a:pPr>
              <a:r>
                <a:rPr lang="en-US" sz="3500">
                  <a:solidFill>
                    <a:srgbClr val="000000"/>
                  </a:solidFill>
                  <a:latin typeface="Hammersmith One"/>
                </a:rPr>
                <a:t>97</a:t>
              </a:r>
            </a:p>
            <a:p>
              <a:pPr>
                <a:lnSpc>
                  <a:spcPts val="4550"/>
                </a:lnSpc>
              </a:pPr>
            </a:p>
            <a:p>
              <a:pPr>
                <a:lnSpc>
                  <a:spcPts val="4550"/>
                </a:lnSpc>
              </a:pPr>
            </a:p>
            <a:p>
              <a:pPr algn="l" marL="0" indent="0" lvl="0">
                <a:lnSpc>
                  <a:spcPts val="4550"/>
                </a:lnSpc>
                <a:spcBef>
                  <a:spcPct val="0"/>
                </a:spcBef>
              </a:pPr>
              <a:r>
                <a:rPr lang="en-US" sz="3500">
                  <a:solidFill>
                    <a:srgbClr val="000000"/>
                  </a:solidFill>
                  <a:latin typeface="Hammersmith One"/>
                </a:rPr>
                <a:t>33</a:t>
              </a:r>
            </a:p>
          </p:txBody>
        </p:sp>
        <p:sp>
          <p:nvSpPr>
            <p:cNvPr name="TextBox 16" id="16"/>
            <p:cNvSpPr txBox="true"/>
            <p:nvPr/>
          </p:nvSpPr>
          <p:spPr>
            <a:xfrm rot="0">
              <a:off x="0" y="5613697"/>
              <a:ext cx="4349735" cy="481001"/>
            </a:xfrm>
            <a:prstGeom prst="rect">
              <a:avLst/>
            </a:prstGeom>
          </p:spPr>
          <p:txBody>
            <a:bodyPr anchor="t" rtlCol="false" tIns="0" lIns="0" bIns="0" rIns="0">
              <a:spAutoFit/>
            </a:bodyPr>
            <a:lstStyle/>
            <a:p>
              <a:pPr algn="l" marL="0" indent="0" lvl="0">
                <a:lnSpc>
                  <a:spcPts val="3079"/>
                </a:lnSpc>
                <a:spcBef>
                  <a:spcPct val="0"/>
                </a:spcBef>
              </a:pPr>
            </a:p>
          </p:txBody>
        </p:sp>
      </p:gr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72308" y="536451"/>
            <a:ext cx="6164210" cy="2528120"/>
            <a:chOff x="0" y="0"/>
            <a:chExt cx="8218947" cy="3370826"/>
          </a:xfrm>
        </p:grpSpPr>
        <p:sp>
          <p:nvSpPr>
            <p:cNvPr name="TextBox 3" id="3"/>
            <p:cNvSpPr txBox="true"/>
            <p:nvPr/>
          </p:nvSpPr>
          <p:spPr>
            <a:xfrm rot="0">
              <a:off x="0" y="76200"/>
              <a:ext cx="8218947" cy="2741182"/>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Days of the week</a:t>
              </a:r>
            </a:p>
          </p:txBody>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0" y="3001370"/>
              <a:ext cx="4999175" cy="369457"/>
            </a:xfrm>
            <a:prstGeom prst="rect">
              <a:avLst/>
            </a:prstGeom>
          </p:spPr>
        </p:pic>
      </p:gr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5400000">
            <a:off x="12761773" y="4742132"/>
            <a:ext cx="10861953" cy="802736"/>
          </a:xfrm>
          <a:prstGeom prst="rect">
            <a:avLst/>
          </a:prstGeom>
        </p:spPr>
      </p:pic>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499981" y="3672936"/>
            <a:ext cx="1057439" cy="1156245"/>
          </a:xfrm>
          <a:prstGeom prst="rect">
            <a:avLst/>
          </a:prstGeom>
        </p:spPr>
      </p:pic>
      <p:pic>
        <p:nvPicPr>
          <p:cNvPr name="Picture 7" id="7"/>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0830847" y="3786828"/>
            <a:ext cx="1042353" cy="1042353"/>
          </a:xfrm>
          <a:prstGeom prst="rect">
            <a:avLst/>
          </a:prstGeom>
        </p:spPr>
      </p:pic>
      <p:pic>
        <p:nvPicPr>
          <p:cNvPr name="Picture 8" id="8"/>
          <p:cNvPicPr>
            <a:picLocks noChangeAspect="true"/>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l="0" t="0" r="0" b="0"/>
          <a:stretch>
            <a:fillRect/>
          </a:stretch>
        </p:blipFill>
        <p:spPr>
          <a:xfrm flipH="false" flipV="false" rot="0">
            <a:off x="15544875" y="503657"/>
            <a:ext cx="1714425" cy="1050085"/>
          </a:xfrm>
          <a:prstGeom prst="rect">
            <a:avLst/>
          </a:prstGeom>
        </p:spPr>
      </p:pic>
      <p:pic>
        <p:nvPicPr>
          <p:cNvPr name="Picture 9" id="9"/>
          <p:cNvPicPr>
            <a:picLocks noChangeAspect="true"/>
          </p:cNvPicPr>
          <p:nvPr/>
        </p:nvPicPr>
        <p:blipFill>
          <a:blip r:embed="rId11"/>
          <a:srcRect l="5390" t="6827" r="7027" b="6468"/>
          <a:stretch>
            <a:fillRect/>
          </a:stretch>
        </p:blipFill>
        <p:spPr>
          <a:xfrm flipH="false" flipV="false" rot="0">
            <a:off x="1872308" y="2481714"/>
            <a:ext cx="7458484" cy="7383683"/>
          </a:xfrm>
          <a:prstGeom prst="rect">
            <a:avLst/>
          </a:prstGeom>
        </p:spPr>
      </p:pic>
      <p:grpSp>
        <p:nvGrpSpPr>
          <p:cNvPr name="Group 10" id="10"/>
          <p:cNvGrpSpPr/>
          <p:nvPr/>
        </p:nvGrpSpPr>
        <p:grpSpPr>
          <a:xfrm rot="0">
            <a:off x="12282573" y="3672936"/>
            <a:ext cx="3683811" cy="5714023"/>
            <a:chOff x="0" y="0"/>
            <a:chExt cx="4911748" cy="7618697"/>
          </a:xfrm>
        </p:grpSpPr>
        <p:sp>
          <p:nvSpPr>
            <p:cNvPr name="TextBox 11" id="11"/>
            <p:cNvSpPr txBox="true"/>
            <p:nvPr/>
          </p:nvSpPr>
          <p:spPr>
            <a:xfrm rot="0">
              <a:off x="0" y="-28575"/>
              <a:ext cx="4911748" cy="6827308"/>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Monday</a:t>
              </a:r>
            </a:p>
            <a:p>
              <a:pPr>
                <a:lnSpc>
                  <a:spcPts val="4550"/>
                </a:lnSpc>
              </a:pPr>
            </a:p>
            <a:p>
              <a:pPr>
                <a:lnSpc>
                  <a:spcPts val="4550"/>
                </a:lnSpc>
              </a:pPr>
              <a:r>
                <a:rPr lang="en-US" sz="3500">
                  <a:solidFill>
                    <a:srgbClr val="000000"/>
                  </a:solidFill>
                  <a:latin typeface="Hammersmith One"/>
                </a:rPr>
                <a:t>Tuesday</a:t>
              </a:r>
            </a:p>
            <a:p>
              <a:pPr>
                <a:lnSpc>
                  <a:spcPts val="4550"/>
                </a:lnSpc>
              </a:pPr>
            </a:p>
            <a:p>
              <a:pPr>
                <a:lnSpc>
                  <a:spcPts val="4550"/>
                </a:lnSpc>
              </a:pPr>
              <a:r>
                <a:rPr lang="en-US" sz="3500">
                  <a:solidFill>
                    <a:srgbClr val="000000"/>
                  </a:solidFill>
                  <a:latin typeface="Hammersmith One"/>
                </a:rPr>
                <a:t>Wednesay</a:t>
              </a:r>
            </a:p>
            <a:p>
              <a:pPr>
                <a:lnSpc>
                  <a:spcPts val="4550"/>
                </a:lnSpc>
              </a:pPr>
            </a:p>
            <a:p>
              <a:pPr>
                <a:lnSpc>
                  <a:spcPts val="4550"/>
                </a:lnSpc>
              </a:pPr>
              <a:r>
                <a:rPr lang="en-US" sz="3500">
                  <a:solidFill>
                    <a:srgbClr val="000000"/>
                  </a:solidFill>
                  <a:latin typeface="Hammersmith One"/>
                </a:rPr>
                <a:t>Thursday</a:t>
              </a:r>
            </a:p>
            <a:p>
              <a:pPr>
                <a:lnSpc>
                  <a:spcPts val="4550"/>
                </a:lnSpc>
              </a:pPr>
            </a:p>
            <a:p>
              <a:pPr algn="l" marL="0" indent="0" lvl="0">
                <a:lnSpc>
                  <a:spcPts val="4550"/>
                </a:lnSpc>
                <a:spcBef>
                  <a:spcPct val="0"/>
                </a:spcBef>
              </a:pPr>
              <a:r>
                <a:rPr lang="en-US" sz="3500">
                  <a:solidFill>
                    <a:srgbClr val="000000"/>
                  </a:solidFill>
                  <a:latin typeface="Hammersmith One"/>
                </a:rPr>
                <a:t>Friday</a:t>
              </a:r>
            </a:p>
          </p:txBody>
        </p:sp>
        <p:sp>
          <p:nvSpPr>
            <p:cNvPr name="TextBox 12" id="12"/>
            <p:cNvSpPr txBox="true"/>
            <p:nvPr/>
          </p:nvSpPr>
          <p:spPr>
            <a:xfrm rot="0">
              <a:off x="0" y="7137696"/>
              <a:ext cx="4911748" cy="481001"/>
            </a:xfrm>
            <a:prstGeom prst="rect">
              <a:avLst/>
            </a:prstGeom>
          </p:spPr>
          <p:txBody>
            <a:bodyPr anchor="t" rtlCol="false" tIns="0" lIns="0" bIns="0" rIns="0">
              <a:spAutoFit/>
            </a:bodyPr>
            <a:lstStyle/>
            <a:p>
              <a:pPr algn="l" marL="0" indent="0" lvl="0">
                <a:lnSpc>
                  <a:spcPts val="3079"/>
                </a:lnSpc>
                <a:spcBef>
                  <a:spcPct val="0"/>
                </a:spcBef>
              </a:pPr>
            </a:p>
          </p:txBody>
        </p:sp>
      </p:grpSp>
      <p:grpSp>
        <p:nvGrpSpPr>
          <p:cNvPr name="Group 13" id="13"/>
          <p:cNvGrpSpPr/>
          <p:nvPr/>
        </p:nvGrpSpPr>
        <p:grpSpPr>
          <a:xfrm rot="0">
            <a:off x="14909522" y="3672936"/>
            <a:ext cx="2025507" cy="5714023"/>
            <a:chOff x="0" y="0"/>
            <a:chExt cx="2700675" cy="7618697"/>
          </a:xfrm>
        </p:grpSpPr>
        <p:sp>
          <p:nvSpPr>
            <p:cNvPr name="TextBox 14" id="14"/>
            <p:cNvSpPr txBox="true"/>
            <p:nvPr/>
          </p:nvSpPr>
          <p:spPr>
            <a:xfrm rot="0">
              <a:off x="0" y="-28575"/>
              <a:ext cx="2700675" cy="6827308"/>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9108</a:t>
              </a:r>
            </a:p>
            <a:p>
              <a:pPr>
                <a:lnSpc>
                  <a:spcPts val="4550"/>
                </a:lnSpc>
              </a:pPr>
            </a:p>
            <a:p>
              <a:pPr>
                <a:lnSpc>
                  <a:spcPts val="4550"/>
                </a:lnSpc>
              </a:pPr>
              <a:r>
                <a:rPr lang="en-US" sz="3500">
                  <a:solidFill>
                    <a:srgbClr val="000000"/>
                  </a:solidFill>
                  <a:latin typeface="Hammersmith One"/>
                </a:rPr>
                <a:t>13678</a:t>
              </a:r>
            </a:p>
            <a:p>
              <a:pPr>
                <a:lnSpc>
                  <a:spcPts val="4550"/>
                </a:lnSpc>
              </a:pPr>
            </a:p>
            <a:p>
              <a:pPr>
                <a:lnSpc>
                  <a:spcPts val="4550"/>
                </a:lnSpc>
              </a:pPr>
              <a:r>
                <a:rPr lang="en-US" sz="3500">
                  <a:solidFill>
                    <a:srgbClr val="000000"/>
                  </a:solidFill>
                  <a:latin typeface="Hammersmith One"/>
                </a:rPr>
                <a:t>13994</a:t>
              </a:r>
            </a:p>
            <a:p>
              <a:pPr>
                <a:lnSpc>
                  <a:spcPts val="4550"/>
                </a:lnSpc>
              </a:pPr>
            </a:p>
            <a:p>
              <a:pPr>
                <a:lnSpc>
                  <a:spcPts val="4550"/>
                </a:lnSpc>
              </a:pPr>
              <a:r>
                <a:rPr lang="en-US" sz="3500">
                  <a:solidFill>
                    <a:srgbClr val="000000"/>
                  </a:solidFill>
                  <a:latin typeface="Hammersmith One"/>
                </a:rPr>
                <a:t>12693</a:t>
              </a:r>
            </a:p>
            <a:p>
              <a:pPr>
                <a:lnSpc>
                  <a:spcPts val="4550"/>
                </a:lnSpc>
              </a:pPr>
            </a:p>
            <a:p>
              <a:pPr algn="l" marL="0" indent="0" lvl="0">
                <a:lnSpc>
                  <a:spcPts val="4550"/>
                </a:lnSpc>
                <a:spcBef>
                  <a:spcPct val="0"/>
                </a:spcBef>
              </a:pPr>
              <a:r>
                <a:rPr lang="en-US" sz="3500">
                  <a:solidFill>
                    <a:srgbClr val="000000"/>
                  </a:solidFill>
                  <a:latin typeface="Hammersmith One"/>
                </a:rPr>
                <a:t>11774</a:t>
              </a:r>
            </a:p>
          </p:txBody>
        </p:sp>
        <p:sp>
          <p:nvSpPr>
            <p:cNvPr name="TextBox 15" id="15"/>
            <p:cNvSpPr txBox="true"/>
            <p:nvPr/>
          </p:nvSpPr>
          <p:spPr>
            <a:xfrm rot="0">
              <a:off x="0" y="7137696"/>
              <a:ext cx="2700675" cy="481001"/>
            </a:xfrm>
            <a:prstGeom prst="rect">
              <a:avLst/>
            </a:prstGeom>
          </p:spPr>
          <p:txBody>
            <a:bodyPr anchor="t" rtlCol="false" tIns="0" lIns="0" bIns="0" rIns="0">
              <a:spAutoFit/>
            </a:bodyPr>
            <a:lstStyle/>
            <a:p>
              <a:pPr algn="l" marL="0" indent="0" lvl="0">
                <a:lnSpc>
                  <a:spcPts val="3079"/>
                </a:lnSpc>
                <a:spcBef>
                  <a:spcPct val="0"/>
                </a:spcBef>
              </a:pPr>
            </a:p>
          </p:txBody>
        </p:sp>
      </p:gr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72308" y="536451"/>
            <a:ext cx="6164210" cy="2528120"/>
            <a:chOff x="0" y="0"/>
            <a:chExt cx="8218947" cy="3370826"/>
          </a:xfrm>
        </p:grpSpPr>
        <p:sp>
          <p:nvSpPr>
            <p:cNvPr name="TextBox 3" id="3"/>
            <p:cNvSpPr txBox="true"/>
            <p:nvPr/>
          </p:nvSpPr>
          <p:spPr>
            <a:xfrm rot="0">
              <a:off x="0" y="76200"/>
              <a:ext cx="8218947" cy="2741182"/>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Leaving customers</a:t>
              </a:r>
            </a:p>
          </p:txBody>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0" y="3001370"/>
              <a:ext cx="4999175" cy="369457"/>
            </a:xfrm>
            <a:prstGeom prst="rect">
              <a:avLst/>
            </a:prstGeom>
          </p:spPr>
        </p:pic>
      </p:gr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5400000">
            <a:off x="12761773" y="4742132"/>
            <a:ext cx="10861953" cy="802736"/>
          </a:xfrm>
          <a:prstGeom prst="rect">
            <a:avLst/>
          </a:prstGeom>
        </p:spPr>
      </p:pic>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499981" y="3672936"/>
            <a:ext cx="1057439" cy="1156245"/>
          </a:xfrm>
          <a:prstGeom prst="rect">
            <a:avLst/>
          </a:prstGeom>
        </p:spPr>
      </p:pic>
      <p:pic>
        <p:nvPicPr>
          <p:cNvPr name="Picture 7" id="7"/>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0830847" y="3786828"/>
            <a:ext cx="1042353" cy="1042353"/>
          </a:xfrm>
          <a:prstGeom prst="rect">
            <a:avLst/>
          </a:prstGeom>
        </p:spPr>
      </p:pic>
      <p:pic>
        <p:nvPicPr>
          <p:cNvPr name="Picture 8" id="8"/>
          <p:cNvPicPr>
            <a:picLocks noChangeAspect="true"/>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l="0" t="0" r="0" b="0"/>
          <a:stretch>
            <a:fillRect/>
          </a:stretch>
        </p:blipFill>
        <p:spPr>
          <a:xfrm flipH="false" flipV="false" rot="0">
            <a:off x="15544875" y="503657"/>
            <a:ext cx="1714425" cy="1050085"/>
          </a:xfrm>
          <a:prstGeom prst="rect">
            <a:avLst/>
          </a:prstGeom>
        </p:spPr>
      </p:pic>
      <p:pic>
        <p:nvPicPr>
          <p:cNvPr name="Picture 9" id="9"/>
          <p:cNvPicPr>
            <a:picLocks noChangeAspect="true"/>
          </p:cNvPicPr>
          <p:nvPr/>
        </p:nvPicPr>
        <p:blipFill>
          <a:blip r:embed="rId11"/>
          <a:srcRect l="0" t="0" r="0" b="0"/>
          <a:stretch>
            <a:fillRect/>
          </a:stretch>
        </p:blipFill>
        <p:spPr>
          <a:xfrm flipH="false" flipV="false" rot="0">
            <a:off x="2222787" y="2497281"/>
            <a:ext cx="7374519" cy="7374519"/>
          </a:xfrm>
          <a:prstGeom prst="rect">
            <a:avLst/>
          </a:prstGeom>
        </p:spPr>
      </p:pic>
      <p:sp>
        <p:nvSpPr>
          <p:cNvPr name="TextBox 10" id="10"/>
          <p:cNvSpPr txBox="true"/>
          <p:nvPr/>
        </p:nvSpPr>
        <p:spPr>
          <a:xfrm rot="0">
            <a:off x="12282573" y="5606733"/>
            <a:ext cx="4976727" cy="363220"/>
          </a:xfrm>
          <a:prstGeom prst="rect">
            <a:avLst/>
          </a:prstGeom>
        </p:spPr>
        <p:txBody>
          <a:bodyPr anchor="t" rtlCol="false" tIns="0" lIns="0" bIns="0" rIns="0">
            <a:spAutoFit/>
          </a:bodyPr>
          <a:lstStyle/>
          <a:p>
            <a:pPr algn="l" marL="0" indent="0" lvl="0">
              <a:lnSpc>
                <a:spcPts val="3079"/>
              </a:lnSpc>
              <a:spcBef>
                <a:spcPct val="0"/>
              </a:spcBef>
            </a:pPr>
          </a:p>
        </p:txBody>
      </p:sp>
      <p:grpSp>
        <p:nvGrpSpPr>
          <p:cNvPr name="Group 11" id="11"/>
          <p:cNvGrpSpPr/>
          <p:nvPr/>
        </p:nvGrpSpPr>
        <p:grpSpPr>
          <a:xfrm rot="0">
            <a:off x="12282573" y="3579273"/>
            <a:ext cx="6005427" cy="2725865"/>
            <a:chOff x="0" y="0"/>
            <a:chExt cx="8007235" cy="3634486"/>
          </a:xfrm>
        </p:grpSpPr>
        <p:sp>
          <p:nvSpPr>
            <p:cNvPr name="TextBox 12" id="12"/>
            <p:cNvSpPr txBox="true"/>
            <p:nvPr/>
          </p:nvSpPr>
          <p:spPr>
            <a:xfrm rot="0">
              <a:off x="0" y="0"/>
              <a:ext cx="5668845" cy="1727200"/>
            </a:xfrm>
            <a:prstGeom prst="rect">
              <a:avLst/>
            </a:prstGeom>
          </p:spPr>
          <p:txBody>
            <a:bodyPr anchor="t" rtlCol="false" tIns="0" lIns="0" bIns="0" rIns="0">
              <a:spAutoFit/>
            </a:bodyPr>
            <a:lstStyle/>
            <a:p>
              <a:pPr>
                <a:lnSpc>
                  <a:spcPts val="10199"/>
                </a:lnSpc>
              </a:pPr>
              <a:r>
                <a:rPr lang="en-US" sz="8499">
                  <a:solidFill>
                    <a:srgbClr val="000000"/>
                  </a:solidFill>
                  <a:latin typeface="Hammersmith One Bold"/>
                </a:rPr>
                <a:t>1225</a:t>
              </a:r>
            </a:p>
          </p:txBody>
        </p:sp>
        <p:sp>
          <p:nvSpPr>
            <p:cNvPr name="TextBox 13" id="13"/>
            <p:cNvSpPr txBox="true"/>
            <p:nvPr/>
          </p:nvSpPr>
          <p:spPr>
            <a:xfrm rot="0">
              <a:off x="0" y="2075688"/>
              <a:ext cx="8007235" cy="739775"/>
            </a:xfrm>
            <a:prstGeom prst="rect">
              <a:avLst/>
            </a:prstGeom>
          </p:spPr>
          <p:txBody>
            <a:bodyPr anchor="t" rtlCol="false" tIns="0" lIns="0" bIns="0" rIns="0">
              <a:spAutoFit/>
            </a:bodyPr>
            <a:lstStyle/>
            <a:p>
              <a:pPr algn="l" marL="0" indent="0" lvl="0">
                <a:lnSpc>
                  <a:spcPts val="4550"/>
                </a:lnSpc>
                <a:spcBef>
                  <a:spcPct val="0"/>
                </a:spcBef>
              </a:pPr>
              <a:r>
                <a:rPr lang="en-US" sz="3500">
                  <a:solidFill>
                    <a:srgbClr val="000000"/>
                  </a:solidFill>
                  <a:latin typeface="Hammersmith One"/>
                </a:rPr>
                <a:t>Solution: coupon</a:t>
              </a:r>
            </a:p>
          </p:txBody>
        </p:sp>
        <p:sp>
          <p:nvSpPr>
            <p:cNvPr name="TextBox 14" id="14"/>
            <p:cNvSpPr txBox="true"/>
            <p:nvPr/>
          </p:nvSpPr>
          <p:spPr>
            <a:xfrm rot="0">
              <a:off x="0" y="3154426"/>
              <a:ext cx="8007235" cy="480060"/>
            </a:xfrm>
            <a:prstGeom prst="rect">
              <a:avLst/>
            </a:prstGeom>
          </p:spPr>
          <p:txBody>
            <a:bodyPr anchor="t" rtlCol="false" tIns="0" lIns="0" bIns="0" rIns="0">
              <a:spAutoFit/>
            </a:bodyPr>
            <a:lstStyle/>
            <a:p>
              <a:pPr algn="l" marL="0" indent="0" lvl="0">
                <a:lnSpc>
                  <a:spcPts val="3079"/>
                </a:lnSpc>
                <a:spcBef>
                  <a:spcPct val="0"/>
                </a:spcBef>
              </a:pPr>
            </a:p>
          </p:txBody>
        </p:sp>
      </p:gr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72308" y="536451"/>
            <a:ext cx="6164210" cy="1517615"/>
            <a:chOff x="0" y="0"/>
            <a:chExt cx="8218947" cy="2023487"/>
          </a:xfrm>
        </p:grpSpPr>
        <p:sp>
          <p:nvSpPr>
            <p:cNvPr name="TextBox 3" id="3"/>
            <p:cNvSpPr txBox="true"/>
            <p:nvPr/>
          </p:nvSpPr>
          <p:spPr>
            <a:xfrm rot="0">
              <a:off x="0" y="76200"/>
              <a:ext cx="8218947" cy="1393843"/>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Reviews</a:t>
              </a:r>
            </a:p>
          </p:txBody>
        </p:sp>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0">
              <a:off x="0" y="1654031"/>
              <a:ext cx="4999175" cy="369457"/>
            </a:xfrm>
            <a:prstGeom prst="rect">
              <a:avLst/>
            </a:prstGeom>
          </p:spPr>
        </p:pic>
      </p:grpSp>
      <p:pic>
        <p:nvPicPr>
          <p:cNvPr name="Picture 5" id="5"/>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544875" y="503657"/>
            <a:ext cx="1714425" cy="1050085"/>
          </a:xfrm>
          <a:prstGeom prst="rect">
            <a:avLst/>
          </a:prstGeom>
        </p:spPr>
      </p:pic>
      <p:pic>
        <p:nvPicPr>
          <p:cNvPr name="Picture 6" id="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5400000">
            <a:off x="12761773" y="4742132"/>
            <a:ext cx="10861953" cy="802736"/>
          </a:xfrm>
          <a:prstGeom prst="rect">
            <a:avLst/>
          </a:prstGeom>
        </p:spPr>
      </p:pic>
      <p:grpSp>
        <p:nvGrpSpPr>
          <p:cNvPr name="Group 7" id="7"/>
          <p:cNvGrpSpPr/>
          <p:nvPr/>
        </p:nvGrpSpPr>
        <p:grpSpPr>
          <a:xfrm rot="0">
            <a:off x="1028700" y="2873938"/>
            <a:ext cx="7538132" cy="3422323"/>
            <a:chOff x="0" y="0"/>
            <a:chExt cx="10050843" cy="4563098"/>
          </a:xfrm>
        </p:grpSpPr>
        <p:sp>
          <p:nvSpPr>
            <p:cNvPr name="TextBox 8" id="8"/>
            <p:cNvSpPr txBox="true"/>
            <p:nvPr/>
          </p:nvSpPr>
          <p:spPr>
            <a:xfrm rot="0">
              <a:off x="0" y="0"/>
              <a:ext cx="7115649" cy="1514129"/>
            </a:xfrm>
            <a:prstGeom prst="rect">
              <a:avLst/>
            </a:prstGeom>
          </p:spPr>
          <p:txBody>
            <a:bodyPr anchor="t" rtlCol="false" tIns="0" lIns="0" bIns="0" rIns="0">
              <a:spAutoFit/>
            </a:bodyPr>
            <a:lstStyle/>
            <a:p>
              <a:pPr>
                <a:lnSpc>
                  <a:spcPts val="9007"/>
                </a:lnSpc>
              </a:pPr>
              <a:r>
                <a:rPr lang="en-US" sz="7506">
                  <a:solidFill>
                    <a:srgbClr val="000000"/>
                  </a:solidFill>
                  <a:latin typeface="Hammersmith One Bold"/>
                </a:rPr>
                <a:t>52%</a:t>
              </a:r>
            </a:p>
          </p:txBody>
        </p:sp>
        <p:sp>
          <p:nvSpPr>
            <p:cNvPr name="TextBox 9" id="9"/>
            <p:cNvSpPr txBox="true"/>
            <p:nvPr/>
          </p:nvSpPr>
          <p:spPr>
            <a:xfrm rot="0">
              <a:off x="0" y="1809025"/>
              <a:ext cx="10050843" cy="2038245"/>
            </a:xfrm>
            <a:prstGeom prst="rect">
              <a:avLst/>
            </a:prstGeom>
          </p:spPr>
          <p:txBody>
            <a:bodyPr anchor="t" rtlCol="false" tIns="0" lIns="0" bIns="0" rIns="0">
              <a:spAutoFit/>
            </a:bodyPr>
            <a:lstStyle/>
            <a:p>
              <a:pPr algn="l" marL="0" indent="0" lvl="0">
                <a:lnSpc>
                  <a:spcPts val="4018"/>
                </a:lnSpc>
                <a:spcBef>
                  <a:spcPct val="0"/>
                </a:spcBef>
              </a:pPr>
              <a:r>
                <a:rPr lang="en-US" sz="3090">
                  <a:solidFill>
                    <a:srgbClr val="000000"/>
                  </a:solidFill>
                  <a:latin typeface="Hammersmith One"/>
                </a:rPr>
                <a:t>of the customers that gave a bad review in 2019 are leaving customers in 2020 according to our regression </a:t>
              </a:r>
            </a:p>
          </p:txBody>
        </p:sp>
        <p:sp>
          <p:nvSpPr>
            <p:cNvPr name="TextBox 10" id="10"/>
            <p:cNvSpPr txBox="true"/>
            <p:nvPr/>
          </p:nvSpPr>
          <p:spPr>
            <a:xfrm rot="0">
              <a:off x="0" y="4142166"/>
              <a:ext cx="10050843" cy="420932"/>
            </a:xfrm>
            <a:prstGeom prst="rect">
              <a:avLst/>
            </a:prstGeom>
          </p:spPr>
          <p:txBody>
            <a:bodyPr anchor="t" rtlCol="false" tIns="0" lIns="0" bIns="0" rIns="0">
              <a:spAutoFit/>
            </a:bodyPr>
            <a:lstStyle/>
            <a:p>
              <a:pPr algn="l" marL="0" indent="0" lvl="0">
                <a:lnSpc>
                  <a:spcPts val="2720"/>
                </a:lnSpc>
                <a:spcBef>
                  <a:spcPct val="0"/>
                </a:spcBef>
              </a:pPr>
            </a:p>
          </p:txBody>
        </p:sp>
      </p:grpSp>
      <p:grpSp>
        <p:nvGrpSpPr>
          <p:cNvPr name="Group 11" id="11"/>
          <p:cNvGrpSpPr/>
          <p:nvPr/>
        </p:nvGrpSpPr>
        <p:grpSpPr>
          <a:xfrm rot="0">
            <a:off x="9721168" y="2873938"/>
            <a:ext cx="7538132" cy="3422323"/>
            <a:chOff x="0" y="0"/>
            <a:chExt cx="10050843" cy="4563098"/>
          </a:xfrm>
        </p:grpSpPr>
        <p:sp>
          <p:nvSpPr>
            <p:cNvPr name="TextBox 12" id="12"/>
            <p:cNvSpPr txBox="true"/>
            <p:nvPr/>
          </p:nvSpPr>
          <p:spPr>
            <a:xfrm rot="0">
              <a:off x="0" y="0"/>
              <a:ext cx="7115649" cy="1514129"/>
            </a:xfrm>
            <a:prstGeom prst="rect">
              <a:avLst/>
            </a:prstGeom>
          </p:spPr>
          <p:txBody>
            <a:bodyPr anchor="t" rtlCol="false" tIns="0" lIns="0" bIns="0" rIns="0">
              <a:spAutoFit/>
            </a:bodyPr>
            <a:lstStyle/>
            <a:p>
              <a:pPr>
                <a:lnSpc>
                  <a:spcPts val="9007"/>
                </a:lnSpc>
              </a:pPr>
              <a:r>
                <a:rPr lang="en-US" sz="7506">
                  <a:solidFill>
                    <a:srgbClr val="000000"/>
                  </a:solidFill>
                  <a:latin typeface="Hammersmith One Bold"/>
                </a:rPr>
                <a:t>88%</a:t>
              </a:r>
            </a:p>
          </p:txBody>
        </p:sp>
        <p:sp>
          <p:nvSpPr>
            <p:cNvPr name="TextBox 13" id="13"/>
            <p:cNvSpPr txBox="true"/>
            <p:nvPr/>
          </p:nvSpPr>
          <p:spPr>
            <a:xfrm rot="0">
              <a:off x="0" y="1809025"/>
              <a:ext cx="10050843" cy="2038245"/>
            </a:xfrm>
            <a:prstGeom prst="rect">
              <a:avLst/>
            </a:prstGeom>
          </p:spPr>
          <p:txBody>
            <a:bodyPr anchor="t" rtlCol="false" tIns="0" lIns="0" bIns="0" rIns="0">
              <a:spAutoFit/>
            </a:bodyPr>
            <a:lstStyle/>
            <a:p>
              <a:pPr algn="l" marL="0" indent="0" lvl="0">
                <a:lnSpc>
                  <a:spcPts val="4018"/>
                </a:lnSpc>
                <a:spcBef>
                  <a:spcPct val="0"/>
                </a:spcBef>
              </a:pPr>
              <a:r>
                <a:rPr lang="en-US" sz="3090">
                  <a:solidFill>
                    <a:srgbClr val="000000"/>
                  </a:solidFill>
                  <a:latin typeface="Hammersmith One"/>
                </a:rPr>
                <a:t>of the customers that gave a terrible review in 2019 are leaving customers in 2020 according to our regression </a:t>
              </a:r>
            </a:p>
          </p:txBody>
        </p:sp>
        <p:sp>
          <p:nvSpPr>
            <p:cNvPr name="TextBox 14" id="14"/>
            <p:cNvSpPr txBox="true"/>
            <p:nvPr/>
          </p:nvSpPr>
          <p:spPr>
            <a:xfrm rot="0">
              <a:off x="0" y="4142166"/>
              <a:ext cx="10050843" cy="420932"/>
            </a:xfrm>
            <a:prstGeom prst="rect">
              <a:avLst/>
            </a:prstGeom>
          </p:spPr>
          <p:txBody>
            <a:bodyPr anchor="t" rtlCol="false" tIns="0" lIns="0" bIns="0" rIns="0">
              <a:spAutoFit/>
            </a:bodyPr>
            <a:lstStyle/>
            <a:p>
              <a:pPr algn="l" marL="0" indent="0" lvl="0">
                <a:lnSpc>
                  <a:spcPts val="2720"/>
                </a:lnSpc>
                <a:spcBef>
                  <a:spcPct val="0"/>
                </a:spcBef>
              </a:pPr>
            </a:p>
          </p:txBody>
        </p:sp>
      </p:gr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82503" y="-262325"/>
            <a:ext cx="6335537" cy="10811649"/>
          </a:xfrm>
          <a:prstGeom prst="rect">
            <a:avLst/>
          </a:prstGeom>
          <a:solidFill>
            <a:srgbClr val="FFB923"/>
          </a:solidFill>
        </p:spPr>
      </p:sp>
      <p:grpSp>
        <p:nvGrpSpPr>
          <p:cNvPr name="Group 3" id="3"/>
          <p:cNvGrpSpPr/>
          <p:nvPr/>
        </p:nvGrpSpPr>
        <p:grpSpPr>
          <a:xfrm rot="0">
            <a:off x="925621" y="1268770"/>
            <a:ext cx="4201793" cy="2829631"/>
            <a:chOff x="0" y="0"/>
            <a:chExt cx="5602390" cy="3772841"/>
          </a:xfrm>
        </p:grpSpPr>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0">
              <a:off x="0" y="3409878"/>
              <a:ext cx="4911312" cy="362963"/>
            </a:xfrm>
            <a:prstGeom prst="rect">
              <a:avLst/>
            </a:prstGeom>
          </p:spPr>
        </p:pic>
        <p:sp>
          <p:nvSpPr>
            <p:cNvPr name="TextBox 5" id="5"/>
            <p:cNvSpPr txBox="true"/>
            <p:nvPr/>
          </p:nvSpPr>
          <p:spPr>
            <a:xfrm rot="0">
              <a:off x="0" y="85725"/>
              <a:ext cx="5602390" cy="2969049"/>
            </a:xfrm>
            <a:prstGeom prst="rect">
              <a:avLst/>
            </a:prstGeom>
          </p:spPr>
          <p:txBody>
            <a:bodyPr anchor="t" rtlCol="false" tIns="0" lIns="0" bIns="0" rIns="0">
              <a:spAutoFit/>
            </a:bodyPr>
            <a:lstStyle/>
            <a:p>
              <a:pPr algn="l" marL="0" indent="0" lvl="0">
                <a:lnSpc>
                  <a:spcPts val="8690"/>
                </a:lnSpc>
                <a:spcBef>
                  <a:spcPct val="0"/>
                </a:spcBef>
              </a:pPr>
              <a:r>
                <a:rPr lang="en-US" sz="7900">
                  <a:solidFill>
                    <a:srgbClr val="FFFFFF"/>
                  </a:solidFill>
                  <a:latin typeface="Hammersmith One Bold"/>
                </a:rPr>
                <a:t>Table of contents</a:t>
              </a:r>
            </a:p>
          </p:txBody>
        </p:sp>
      </p:grpSp>
      <p:sp>
        <p:nvSpPr>
          <p:cNvPr name="TextBox 6" id="6"/>
          <p:cNvSpPr txBox="true"/>
          <p:nvPr/>
        </p:nvSpPr>
        <p:spPr>
          <a:xfrm rot="0">
            <a:off x="9326249" y="5404904"/>
            <a:ext cx="10883937" cy="730425"/>
          </a:xfrm>
          <a:prstGeom prst="rect">
            <a:avLst/>
          </a:prstGeom>
        </p:spPr>
        <p:txBody>
          <a:bodyPr anchor="t" rtlCol="false" tIns="0" lIns="0" bIns="0" rIns="0">
            <a:spAutoFit/>
          </a:bodyPr>
          <a:lstStyle/>
          <a:p>
            <a:pPr>
              <a:lnSpc>
                <a:spcPts val="5940"/>
              </a:lnSpc>
            </a:pPr>
            <a:r>
              <a:rPr lang="en-US" sz="4243" u="sng">
                <a:solidFill>
                  <a:srgbClr val="000000"/>
                </a:solidFill>
                <a:latin typeface="Clear Sans Regular Bold"/>
              </a:rPr>
              <a:t>2.3 Employees</a:t>
            </a:r>
          </a:p>
        </p:txBody>
      </p:sp>
      <p:grpSp>
        <p:nvGrpSpPr>
          <p:cNvPr name="Group 7" id="7"/>
          <p:cNvGrpSpPr/>
          <p:nvPr/>
        </p:nvGrpSpPr>
        <p:grpSpPr>
          <a:xfrm rot="0">
            <a:off x="7133285" y="922768"/>
            <a:ext cx="13076901" cy="692004"/>
            <a:chOff x="0" y="0"/>
            <a:chExt cx="17435869" cy="922672"/>
          </a:xfrm>
        </p:grpSpPr>
        <p:pic>
          <p:nvPicPr>
            <p:cNvPr name="Picture 8" id="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9" id="9"/>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1. Introduction</a:t>
              </a:r>
            </a:p>
          </p:txBody>
        </p:sp>
      </p:grpSp>
      <p:grpSp>
        <p:nvGrpSpPr>
          <p:cNvPr name="Group 10" id="10"/>
          <p:cNvGrpSpPr/>
          <p:nvPr/>
        </p:nvGrpSpPr>
        <p:grpSpPr>
          <a:xfrm rot="0">
            <a:off x="7133285" y="2154142"/>
            <a:ext cx="13076901" cy="692004"/>
            <a:chOff x="0" y="0"/>
            <a:chExt cx="17435869" cy="922672"/>
          </a:xfrm>
        </p:grpSpPr>
        <p:pic>
          <p:nvPicPr>
            <p:cNvPr name="Picture 11" id="11"/>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2" id="12"/>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2. Problems and solutions</a:t>
              </a:r>
            </a:p>
          </p:txBody>
        </p:sp>
      </p:grpSp>
      <p:grpSp>
        <p:nvGrpSpPr>
          <p:cNvPr name="Group 13" id="13"/>
          <p:cNvGrpSpPr/>
          <p:nvPr/>
        </p:nvGrpSpPr>
        <p:grpSpPr>
          <a:xfrm rot="0">
            <a:off x="7133285" y="7957588"/>
            <a:ext cx="13076901" cy="692004"/>
            <a:chOff x="0" y="0"/>
            <a:chExt cx="17435869" cy="922672"/>
          </a:xfrm>
        </p:grpSpPr>
        <p:pic>
          <p:nvPicPr>
            <p:cNvPr name="Picture 14" id="1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5" id="15"/>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3. Conclusions</a:t>
              </a:r>
            </a:p>
          </p:txBody>
        </p:sp>
      </p:grpSp>
      <p:pic>
        <p:nvPicPr>
          <p:cNvPr name="Picture 16" id="1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949713" y="4280646"/>
            <a:ext cx="1037327" cy="635363"/>
          </a:xfrm>
          <a:prstGeom prst="rect">
            <a:avLst/>
          </a:prstGeom>
        </p:spPr>
      </p:pic>
      <p:pic>
        <p:nvPicPr>
          <p:cNvPr name="Picture 17" id="17"/>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7949713" y="3077469"/>
            <a:ext cx="1111596" cy="628557"/>
          </a:xfrm>
          <a:prstGeom prst="rect">
            <a:avLst/>
          </a:prstGeom>
        </p:spPr>
      </p:pic>
      <p:pic>
        <p:nvPicPr>
          <p:cNvPr name="Picture 18" id="18"/>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8004173" y="6669480"/>
            <a:ext cx="1002677" cy="822195"/>
          </a:xfrm>
          <a:prstGeom prst="rect">
            <a:avLst/>
          </a:prstGeom>
        </p:spPr>
      </p:pic>
      <p:pic>
        <p:nvPicPr>
          <p:cNvPr name="Picture 19" id="19"/>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0">
            <a:off x="7880876" y="5331700"/>
            <a:ext cx="1175001" cy="953219"/>
          </a:xfrm>
          <a:prstGeom prst="rect">
            <a:avLst/>
          </a:prstGeom>
        </p:spPr>
      </p:pic>
      <p:sp>
        <p:nvSpPr>
          <p:cNvPr name="TextBox 20" id="20"/>
          <p:cNvSpPr txBox="true"/>
          <p:nvPr/>
        </p:nvSpPr>
        <p:spPr>
          <a:xfrm rot="0">
            <a:off x="9326249" y="6677171"/>
            <a:ext cx="10883937" cy="721088"/>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2.4 Routes &amp; Visits</a:t>
            </a:r>
          </a:p>
        </p:txBody>
      </p:sp>
      <p:sp>
        <p:nvSpPr>
          <p:cNvPr name="TextBox 21" id="21"/>
          <p:cNvSpPr txBox="true"/>
          <p:nvPr/>
        </p:nvSpPr>
        <p:spPr>
          <a:xfrm rot="0">
            <a:off x="9326249" y="2984938"/>
            <a:ext cx="10883937" cy="730425"/>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2.1 Products</a:t>
            </a:r>
          </a:p>
        </p:txBody>
      </p:sp>
      <p:sp>
        <p:nvSpPr>
          <p:cNvPr name="TextBox 22" id="22"/>
          <p:cNvSpPr txBox="true"/>
          <p:nvPr/>
        </p:nvSpPr>
        <p:spPr>
          <a:xfrm rot="0">
            <a:off x="9326249" y="4194921"/>
            <a:ext cx="10883937" cy="730425"/>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2.2 Customers</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5400000">
            <a:off x="12761773" y="4742132"/>
            <a:ext cx="10861953" cy="802736"/>
          </a:xfrm>
          <a:prstGeom prst="rect">
            <a:avLst/>
          </a:prstGeom>
        </p:spPr>
      </p:pic>
      <p:grpSp>
        <p:nvGrpSpPr>
          <p:cNvPr name="Group 3" id="3"/>
          <p:cNvGrpSpPr/>
          <p:nvPr/>
        </p:nvGrpSpPr>
        <p:grpSpPr>
          <a:xfrm rot="0">
            <a:off x="1872308" y="536451"/>
            <a:ext cx="6164210" cy="2528120"/>
            <a:chOff x="0" y="0"/>
            <a:chExt cx="8218947" cy="3370826"/>
          </a:xfrm>
        </p:grpSpPr>
        <p:sp>
          <p:nvSpPr>
            <p:cNvPr name="TextBox 4" id="4"/>
            <p:cNvSpPr txBox="true"/>
            <p:nvPr/>
          </p:nvSpPr>
          <p:spPr>
            <a:xfrm rot="0">
              <a:off x="0" y="76200"/>
              <a:ext cx="8218947" cy="2741182"/>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Top 9 employees</a:t>
              </a:r>
            </a:p>
          </p:txBody>
        </p:sp>
        <p:pic>
          <p:nvPicPr>
            <p:cNvPr name="Picture 5" id="5"/>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0">
              <a:off x="0" y="3001370"/>
              <a:ext cx="4999175" cy="369457"/>
            </a:xfrm>
            <a:prstGeom prst="rect">
              <a:avLst/>
            </a:prstGeom>
          </p:spPr>
        </p:pic>
      </p:grpSp>
      <p:pic>
        <p:nvPicPr>
          <p:cNvPr name="Picture 6" id="6"/>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0">
            <a:off x="15464252" y="334280"/>
            <a:ext cx="1500387" cy="1217189"/>
          </a:xfrm>
          <a:prstGeom prst="rect">
            <a:avLst/>
          </a:prstGeom>
        </p:spPr>
      </p:pic>
      <p:pic>
        <p:nvPicPr>
          <p:cNvPr name="Picture 7" id="7"/>
          <p:cNvPicPr>
            <a:picLocks noChangeAspect="true"/>
          </p:cNvPicPr>
          <p:nvPr/>
        </p:nvPicPr>
        <p:blipFill>
          <a:blip r:embed="rId6"/>
          <a:srcRect l="0" t="0" r="0" b="0"/>
          <a:stretch>
            <a:fillRect/>
          </a:stretch>
        </p:blipFill>
        <p:spPr>
          <a:xfrm flipH="false" flipV="false" rot="0">
            <a:off x="515444" y="3014831"/>
            <a:ext cx="17003952" cy="4194883"/>
          </a:xfrm>
          <a:prstGeom prst="rect">
            <a:avLst/>
          </a:prstGeom>
        </p:spPr>
      </p:pic>
      <p:grpSp>
        <p:nvGrpSpPr>
          <p:cNvPr name="Group 8" id="8"/>
          <p:cNvGrpSpPr/>
          <p:nvPr/>
        </p:nvGrpSpPr>
        <p:grpSpPr>
          <a:xfrm rot="0">
            <a:off x="7179813" y="7730766"/>
            <a:ext cx="2926490" cy="1980768"/>
            <a:chOff x="0" y="0"/>
            <a:chExt cx="3901987" cy="2641024"/>
          </a:xfrm>
        </p:grpSpPr>
        <p:sp>
          <p:nvSpPr>
            <p:cNvPr name="TextBox 9" id="9"/>
            <p:cNvSpPr txBox="true"/>
            <p:nvPr/>
          </p:nvSpPr>
          <p:spPr>
            <a:xfrm rot="-592460">
              <a:off x="86948" y="420454"/>
              <a:ext cx="3684864" cy="1113791"/>
            </a:xfrm>
            <a:prstGeom prst="rect">
              <a:avLst/>
            </a:prstGeom>
          </p:spPr>
          <p:txBody>
            <a:bodyPr anchor="t" rtlCol="false" tIns="0" lIns="0" bIns="0" rIns="0">
              <a:spAutoFit/>
            </a:bodyPr>
            <a:lstStyle/>
            <a:p>
              <a:pPr algn="ctr">
                <a:lnSpc>
                  <a:spcPts val="6068"/>
                </a:lnSpc>
                <a:spcBef>
                  <a:spcPct val="0"/>
                </a:spcBef>
              </a:pPr>
              <a:r>
                <a:rPr lang="en-US" sz="6068">
                  <a:solidFill>
                    <a:srgbClr val="F6F3E4"/>
                  </a:solidFill>
                  <a:latin typeface="Bukhari Script Bold"/>
                </a:rPr>
                <a:t>Thank</a:t>
              </a:r>
            </a:p>
          </p:txBody>
        </p:sp>
        <p:sp>
          <p:nvSpPr>
            <p:cNvPr name="TextBox 10" id="10"/>
            <p:cNvSpPr txBox="true"/>
            <p:nvPr/>
          </p:nvSpPr>
          <p:spPr>
            <a:xfrm rot="-515361">
              <a:off x="484777" y="1391587"/>
              <a:ext cx="3360533" cy="1004196"/>
            </a:xfrm>
            <a:prstGeom prst="rect">
              <a:avLst/>
            </a:prstGeom>
          </p:spPr>
          <p:txBody>
            <a:bodyPr anchor="t" rtlCol="false" tIns="0" lIns="0" bIns="0" rIns="0">
              <a:spAutoFit/>
            </a:bodyPr>
            <a:lstStyle/>
            <a:p>
              <a:pPr algn="ctr">
                <a:lnSpc>
                  <a:spcPts val="5461"/>
                </a:lnSpc>
                <a:spcBef>
                  <a:spcPct val="0"/>
                </a:spcBef>
              </a:pPr>
              <a:r>
                <a:rPr lang="en-US" sz="5461">
                  <a:solidFill>
                    <a:srgbClr val="F6F3E4"/>
                  </a:solidFill>
                  <a:latin typeface="Bukhari Script Bold"/>
                </a:rPr>
                <a:t>you!</a:t>
              </a:r>
            </a:p>
          </p:txBody>
        </p:sp>
      </p:grpSp>
    </p:spTree>
  </p:cSld>
  <p:clrMapOvr>
    <a:masterClrMapping/>
  </p:clrMapOvr>
</p:sld>
</file>

<file path=ppt/slides/slide1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464252" y="334280"/>
            <a:ext cx="1500387" cy="1217189"/>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160" t="21264" r="6608" b="71845"/>
          <a:stretch>
            <a:fillRect/>
          </a:stretch>
        </p:blipFill>
        <p:spPr>
          <a:xfrm flipH="false" flipV="false" rot="5400000">
            <a:off x="12761773" y="4742132"/>
            <a:ext cx="10861953" cy="802736"/>
          </a:xfrm>
          <a:prstGeom prst="rect">
            <a:avLst/>
          </a:prstGeom>
        </p:spPr>
      </p:pic>
      <p:sp>
        <p:nvSpPr>
          <p:cNvPr name="AutoShape 4" id="4"/>
          <p:cNvSpPr/>
          <p:nvPr/>
        </p:nvSpPr>
        <p:spPr>
          <a:xfrm rot="-5400000">
            <a:off x="3779807" y="8524536"/>
            <a:ext cx="943730" cy="0"/>
          </a:xfrm>
          <a:prstGeom prst="line">
            <a:avLst/>
          </a:prstGeom>
          <a:ln cap="rnd" w="47625">
            <a:solidFill>
              <a:srgbClr val="000000"/>
            </a:solidFill>
            <a:prstDash val="solid"/>
            <a:headEnd type="none" len="sm" w="sm"/>
            <a:tailEnd type="triangle" len="med" w="lg"/>
          </a:ln>
        </p:spPr>
      </p:sp>
      <p:pic>
        <p:nvPicPr>
          <p:cNvPr name="Picture 5" id="5"/>
          <p:cNvPicPr>
            <a:picLocks noChangeAspect="true"/>
          </p:cNvPicPr>
          <p:nvPr/>
        </p:nvPicPr>
        <p:blipFill>
          <a:blip r:embed="rId6"/>
          <a:srcRect l="0" t="0" r="0" b="0"/>
          <a:stretch>
            <a:fillRect/>
          </a:stretch>
        </p:blipFill>
        <p:spPr>
          <a:xfrm flipH="false" flipV="false" rot="0">
            <a:off x="507227" y="2293295"/>
            <a:ext cx="17284155" cy="5790542"/>
          </a:xfrm>
          <a:prstGeom prst="rect">
            <a:avLst/>
          </a:prstGeom>
        </p:spPr>
      </p:pic>
      <p:grpSp>
        <p:nvGrpSpPr>
          <p:cNvPr name="Group 6" id="6"/>
          <p:cNvGrpSpPr/>
          <p:nvPr/>
        </p:nvGrpSpPr>
        <p:grpSpPr>
          <a:xfrm rot="0">
            <a:off x="793818" y="8076484"/>
            <a:ext cx="2953589" cy="951083"/>
            <a:chOff x="0" y="0"/>
            <a:chExt cx="3938119" cy="1268111"/>
          </a:xfrm>
        </p:grpSpPr>
        <p:sp>
          <p:nvSpPr>
            <p:cNvPr name="TextBox 7" id="7"/>
            <p:cNvSpPr txBox="true"/>
            <p:nvPr/>
          </p:nvSpPr>
          <p:spPr>
            <a:xfrm rot="0">
              <a:off x="540003" y="69071"/>
              <a:ext cx="2858112" cy="585549"/>
            </a:xfrm>
            <a:prstGeom prst="rect">
              <a:avLst/>
            </a:prstGeom>
          </p:spPr>
          <p:txBody>
            <a:bodyPr anchor="t" rtlCol="false" tIns="0" lIns="0" bIns="0" rIns="0">
              <a:spAutoFit/>
            </a:bodyPr>
            <a:lstStyle/>
            <a:p>
              <a:pPr algn="ctr">
                <a:lnSpc>
                  <a:spcPts val="3117"/>
                </a:lnSpc>
              </a:pPr>
              <a:r>
                <a:rPr lang="en-US" sz="3117">
                  <a:solidFill>
                    <a:srgbClr val="FF52B4"/>
                  </a:solidFill>
                  <a:latin typeface="Shrikhand Bold"/>
                </a:rPr>
                <a:t>GOAL</a:t>
              </a:r>
            </a:p>
          </p:txBody>
        </p:sp>
        <p:sp>
          <p:nvSpPr>
            <p:cNvPr name="TextBox 8" id="8"/>
            <p:cNvSpPr txBox="true"/>
            <p:nvPr/>
          </p:nvSpPr>
          <p:spPr>
            <a:xfrm rot="-344263">
              <a:off x="37906" y="267235"/>
              <a:ext cx="3868949" cy="809551"/>
            </a:xfrm>
            <a:prstGeom prst="rect">
              <a:avLst/>
            </a:prstGeom>
          </p:spPr>
          <p:txBody>
            <a:bodyPr anchor="t" rtlCol="false" tIns="0" lIns="0" bIns="0" rIns="0">
              <a:spAutoFit/>
            </a:bodyPr>
            <a:lstStyle/>
            <a:p>
              <a:pPr algn="ctr">
                <a:lnSpc>
                  <a:spcPts val="4379"/>
                </a:lnSpc>
              </a:pPr>
              <a:r>
                <a:rPr lang="en-US" sz="4379">
                  <a:solidFill>
                    <a:srgbClr val="1ED5C3"/>
                  </a:solidFill>
                  <a:latin typeface="Nickainley Bold"/>
                </a:rPr>
                <a:t>Getter</a:t>
              </a:r>
            </a:p>
          </p:txBody>
        </p:sp>
      </p:grpSp>
      <p:sp>
        <p:nvSpPr>
          <p:cNvPr name="TextBox 9" id="9"/>
          <p:cNvSpPr txBox="true"/>
          <p:nvPr/>
        </p:nvSpPr>
        <p:spPr>
          <a:xfrm rot="0">
            <a:off x="3615730" y="9191625"/>
            <a:ext cx="1319510" cy="604421"/>
          </a:xfrm>
          <a:prstGeom prst="rect">
            <a:avLst/>
          </a:prstGeom>
        </p:spPr>
        <p:txBody>
          <a:bodyPr anchor="t" rtlCol="false" tIns="0" lIns="0" bIns="0" rIns="0">
            <a:spAutoFit/>
          </a:bodyPr>
          <a:lstStyle/>
          <a:p>
            <a:pPr algn="ctr">
              <a:lnSpc>
                <a:spcPts val="5010"/>
              </a:lnSpc>
            </a:pPr>
            <a:r>
              <a:rPr lang="en-US" sz="3578">
                <a:solidFill>
                  <a:srgbClr val="000000"/>
                </a:solidFill>
                <a:latin typeface="Open Sans Light Bold"/>
              </a:rPr>
              <a:t>59,5%</a:t>
            </a:r>
          </a:p>
        </p:txBody>
      </p:sp>
    </p:spTree>
  </p:cSld>
  <p:clrMapOvr>
    <a:masterClrMapping/>
  </p:clrMapOvr>
</p:sld>
</file>

<file path=ppt/slides/slide1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0" t="0" r="0" b="0"/>
          <a:stretch>
            <a:fillRect/>
          </a:stretch>
        </p:blipFill>
        <p:spPr>
          <a:xfrm flipH="false" flipV="false" rot="0">
            <a:off x="15464252" y="334280"/>
            <a:ext cx="1500387" cy="1217189"/>
          </a:xfrm>
          <a:prstGeom prst="rect">
            <a:avLst/>
          </a:prstGeom>
        </p:spPr>
      </p:pic>
      <p:pic>
        <p:nvPicPr>
          <p:cNvPr name="Picture 3" id="3"/>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160" t="21264" r="6608" b="71845"/>
          <a:stretch>
            <a:fillRect/>
          </a:stretch>
        </p:blipFill>
        <p:spPr>
          <a:xfrm flipH="false" flipV="false" rot="5400000">
            <a:off x="12761773" y="4742132"/>
            <a:ext cx="10861953" cy="802736"/>
          </a:xfrm>
          <a:prstGeom prst="rect">
            <a:avLst/>
          </a:prstGeom>
        </p:spPr>
      </p:pic>
      <p:pic>
        <p:nvPicPr>
          <p:cNvPr name="Picture 4" id="4"/>
          <p:cNvPicPr>
            <a:picLocks noChangeAspect="true"/>
          </p:cNvPicPr>
          <p:nvPr/>
        </p:nvPicPr>
        <p:blipFill>
          <a:blip r:embed="rId6"/>
          <a:srcRect l="0" t="0" r="0" b="0"/>
          <a:stretch>
            <a:fillRect/>
          </a:stretch>
        </p:blipFill>
        <p:spPr>
          <a:xfrm flipH="false" flipV="false" rot="0">
            <a:off x="1321061" y="1731892"/>
            <a:ext cx="14625386" cy="7163149"/>
          </a:xfrm>
          <a:prstGeom prst="rect">
            <a:avLst/>
          </a:prstGeom>
        </p:spPr>
      </p:pic>
      <p:sp>
        <p:nvSpPr>
          <p:cNvPr name="AutoShape 5" id="5"/>
          <p:cNvSpPr/>
          <p:nvPr/>
        </p:nvSpPr>
        <p:spPr>
          <a:xfrm rot="-5400000">
            <a:off x="12806577" y="8871229"/>
            <a:ext cx="736621" cy="0"/>
          </a:xfrm>
          <a:prstGeom prst="line">
            <a:avLst/>
          </a:prstGeom>
          <a:ln cap="rnd" w="47625">
            <a:solidFill>
              <a:srgbClr val="000000"/>
            </a:solidFill>
            <a:prstDash val="solid"/>
            <a:headEnd type="none" len="sm" w="sm"/>
            <a:tailEnd type="triangle" len="med" w="lg"/>
          </a:ln>
        </p:spPr>
      </p:sp>
      <p:sp>
        <p:nvSpPr>
          <p:cNvPr name="TextBox 6" id="6"/>
          <p:cNvSpPr txBox="true"/>
          <p:nvPr/>
        </p:nvSpPr>
        <p:spPr>
          <a:xfrm rot="0">
            <a:off x="12538201" y="9364090"/>
            <a:ext cx="1225748" cy="580390"/>
          </a:xfrm>
          <a:prstGeom prst="rect">
            <a:avLst/>
          </a:prstGeom>
        </p:spPr>
        <p:txBody>
          <a:bodyPr anchor="t" rtlCol="false" tIns="0" lIns="0" bIns="0" rIns="0">
            <a:spAutoFit/>
          </a:bodyPr>
          <a:lstStyle/>
          <a:p>
            <a:pPr algn="ctr">
              <a:lnSpc>
                <a:spcPts val="4759"/>
              </a:lnSpc>
            </a:pPr>
            <a:r>
              <a:rPr lang="en-US" sz="3399">
                <a:solidFill>
                  <a:srgbClr val="000000"/>
                </a:solidFill>
                <a:latin typeface="Open Sans Light"/>
              </a:rPr>
              <a:t>2,58/4</a:t>
            </a:r>
          </a:p>
        </p:txBody>
      </p:sp>
      <p:sp>
        <p:nvSpPr>
          <p:cNvPr name="TextBox 7" id="7"/>
          <p:cNvSpPr txBox="true"/>
          <p:nvPr/>
        </p:nvSpPr>
        <p:spPr>
          <a:xfrm rot="0">
            <a:off x="3245676" y="9364090"/>
            <a:ext cx="1225748" cy="580390"/>
          </a:xfrm>
          <a:prstGeom prst="rect">
            <a:avLst/>
          </a:prstGeom>
        </p:spPr>
        <p:txBody>
          <a:bodyPr anchor="t" rtlCol="false" tIns="0" lIns="0" bIns="0" rIns="0">
            <a:spAutoFit/>
          </a:bodyPr>
          <a:lstStyle/>
          <a:p>
            <a:pPr algn="ctr">
              <a:lnSpc>
                <a:spcPts val="4759"/>
              </a:lnSpc>
            </a:pPr>
            <a:r>
              <a:rPr lang="en-US" sz="3399">
                <a:solidFill>
                  <a:srgbClr val="000000"/>
                </a:solidFill>
                <a:latin typeface="Open Sans Light"/>
              </a:rPr>
              <a:t>3,13/4</a:t>
            </a:r>
          </a:p>
        </p:txBody>
      </p:sp>
      <p:sp>
        <p:nvSpPr>
          <p:cNvPr name="AutoShape 8" id="8"/>
          <p:cNvSpPr/>
          <p:nvPr/>
        </p:nvSpPr>
        <p:spPr>
          <a:xfrm rot="-5400000">
            <a:off x="3514052" y="8866177"/>
            <a:ext cx="736621" cy="0"/>
          </a:xfrm>
          <a:prstGeom prst="line">
            <a:avLst/>
          </a:prstGeom>
          <a:ln cap="rnd" w="47625">
            <a:solidFill>
              <a:srgbClr val="000000"/>
            </a:solidFill>
            <a:prstDash val="solid"/>
            <a:headEnd type="none" len="sm" w="sm"/>
            <a:tailEnd type="triangle" len="med" w="lg"/>
          </a:ln>
        </p:spPr>
      </p:sp>
    </p:spTree>
  </p:cSld>
  <p:clrMapOvr>
    <a:masterClrMapping/>
  </p:clrMapOvr>
</p:sld>
</file>

<file path=ppt/slides/slide1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82503" y="-262325"/>
            <a:ext cx="6335537" cy="10811649"/>
          </a:xfrm>
          <a:prstGeom prst="rect">
            <a:avLst/>
          </a:prstGeom>
          <a:solidFill>
            <a:srgbClr val="FFB923"/>
          </a:solidFill>
        </p:spPr>
      </p:sp>
      <p:grpSp>
        <p:nvGrpSpPr>
          <p:cNvPr name="Group 3" id="3"/>
          <p:cNvGrpSpPr/>
          <p:nvPr/>
        </p:nvGrpSpPr>
        <p:grpSpPr>
          <a:xfrm rot="0">
            <a:off x="925621" y="1268770"/>
            <a:ext cx="4201793" cy="2829631"/>
            <a:chOff x="0" y="0"/>
            <a:chExt cx="5602390" cy="3772841"/>
          </a:xfrm>
        </p:grpSpPr>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0">
              <a:off x="0" y="3409878"/>
              <a:ext cx="4911312" cy="362963"/>
            </a:xfrm>
            <a:prstGeom prst="rect">
              <a:avLst/>
            </a:prstGeom>
          </p:spPr>
        </p:pic>
        <p:sp>
          <p:nvSpPr>
            <p:cNvPr name="TextBox 5" id="5"/>
            <p:cNvSpPr txBox="true"/>
            <p:nvPr/>
          </p:nvSpPr>
          <p:spPr>
            <a:xfrm rot="0">
              <a:off x="0" y="85725"/>
              <a:ext cx="5602390" cy="2969049"/>
            </a:xfrm>
            <a:prstGeom prst="rect">
              <a:avLst/>
            </a:prstGeom>
          </p:spPr>
          <p:txBody>
            <a:bodyPr anchor="t" rtlCol="false" tIns="0" lIns="0" bIns="0" rIns="0">
              <a:spAutoFit/>
            </a:bodyPr>
            <a:lstStyle/>
            <a:p>
              <a:pPr algn="l" marL="0" indent="0" lvl="0">
                <a:lnSpc>
                  <a:spcPts val="8690"/>
                </a:lnSpc>
                <a:spcBef>
                  <a:spcPct val="0"/>
                </a:spcBef>
              </a:pPr>
              <a:r>
                <a:rPr lang="en-US" sz="7900">
                  <a:solidFill>
                    <a:srgbClr val="FFFFFF"/>
                  </a:solidFill>
                  <a:latin typeface="Hammersmith One Bold"/>
                </a:rPr>
                <a:t>Table of contents</a:t>
              </a:r>
            </a:p>
          </p:txBody>
        </p:sp>
      </p:grpSp>
      <p:sp>
        <p:nvSpPr>
          <p:cNvPr name="TextBox 6" id="6"/>
          <p:cNvSpPr txBox="true"/>
          <p:nvPr/>
        </p:nvSpPr>
        <p:spPr>
          <a:xfrm rot="0">
            <a:off x="9326249" y="5404904"/>
            <a:ext cx="10883937" cy="730425"/>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2.3 Employees</a:t>
            </a:r>
          </a:p>
        </p:txBody>
      </p:sp>
      <p:grpSp>
        <p:nvGrpSpPr>
          <p:cNvPr name="Group 7" id="7"/>
          <p:cNvGrpSpPr/>
          <p:nvPr/>
        </p:nvGrpSpPr>
        <p:grpSpPr>
          <a:xfrm rot="0">
            <a:off x="7133285" y="922768"/>
            <a:ext cx="13076901" cy="692004"/>
            <a:chOff x="0" y="0"/>
            <a:chExt cx="17435869" cy="922672"/>
          </a:xfrm>
        </p:grpSpPr>
        <p:pic>
          <p:nvPicPr>
            <p:cNvPr name="Picture 8" id="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9" id="9"/>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1. Introduction</a:t>
              </a:r>
            </a:p>
          </p:txBody>
        </p:sp>
      </p:grpSp>
      <p:grpSp>
        <p:nvGrpSpPr>
          <p:cNvPr name="Group 10" id="10"/>
          <p:cNvGrpSpPr/>
          <p:nvPr/>
        </p:nvGrpSpPr>
        <p:grpSpPr>
          <a:xfrm rot="0">
            <a:off x="7133285" y="2154142"/>
            <a:ext cx="13076901" cy="692004"/>
            <a:chOff x="0" y="0"/>
            <a:chExt cx="17435869" cy="922672"/>
          </a:xfrm>
        </p:grpSpPr>
        <p:pic>
          <p:nvPicPr>
            <p:cNvPr name="Picture 11" id="11"/>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2" id="12"/>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2. Problems and solutions</a:t>
              </a:r>
            </a:p>
          </p:txBody>
        </p:sp>
      </p:grpSp>
      <p:grpSp>
        <p:nvGrpSpPr>
          <p:cNvPr name="Group 13" id="13"/>
          <p:cNvGrpSpPr/>
          <p:nvPr/>
        </p:nvGrpSpPr>
        <p:grpSpPr>
          <a:xfrm rot="0">
            <a:off x="7133285" y="7957588"/>
            <a:ext cx="13076901" cy="692004"/>
            <a:chOff x="0" y="0"/>
            <a:chExt cx="17435869" cy="922672"/>
          </a:xfrm>
        </p:grpSpPr>
        <p:pic>
          <p:nvPicPr>
            <p:cNvPr name="Picture 14" id="1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5" id="15"/>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3. Conclusions</a:t>
              </a:r>
            </a:p>
          </p:txBody>
        </p:sp>
      </p:grpSp>
      <p:pic>
        <p:nvPicPr>
          <p:cNvPr name="Picture 16" id="1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949713" y="4280646"/>
            <a:ext cx="1037327" cy="635363"/>
          </a:xfrm>
          <a:prstGeom prst="rect">
            <a:avLst/>
          </a:prstGeom>
        </p:spPr>
      </p:pic>
      <p:pic>
        <p:nvPicPr>
          <p:cNvPr name="Picture 17" id="17"/>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7949713" y="3077469"/>
            <a:ext cx="1111596" cy="628557"/>
          </a:xfrm>
          <a:prstGeom prst="rect">
            <a:avLst/>
          </a:prstGeom>
        </p:spPr>
      </p:pic>
      <p:pic>
        <p:nvPicPr>
          <p:cNvPr name="Picture 18" id="18"/>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8004173" y="6669480"/>
            <a:ext cx="1002677" cy="822195"/>
          </a:xfrm>
          <a:prstGeom prst="rect">
            <a:avLst/>
          </a:prstGeom>
        </p:spPr>
      </p:pic>
      <p:pic>
        <p:nvPicPr>
          <p:cNvPr name="Picture 19" id="19"/>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0">
            <a:off x="7880876" y="5331700"/>
            <a:ext cx="1175001" cy="953219"/>
          </a:xfrm>
          <a:prstGeom prst="rect">
            <a:avLst/>
          </a:prstGeom>
        </p:spPr>
      </p:pic>
      <p:sp>
        <p:nvSpPr>
          <p:cNvPr name="TextBox 20" id="20"/>
          <p:cNvSpPr txBox="true"/>
          <p:nvPr/>
        </p:nvSpPr>
        <p:spPr>
          <a:xfrm rot="0">
            <a:off x="9326249" y="6677171"/>
            <a:ext cx="10883937" cy="730425"/>
          </a:xfrm>
          <a:prstGeom prst="rect">
            <a:avLst/>
          </a:prstGeom>
        </p:spPr>
        <p:txBody>
          <a:bodyPr anchor="t" rtlCol="false" tIns="0" lIns="0" bIns="0" rIns="0">
            <a:spAutoFit/>
          </a:bodyPr>
          <a:lstStyle/>
          <a:p>
            <a:pPr>
              <a:lnSpc>
                <a:spcPts val="5940"/>
              </a:lnSpc>
            </a:pPr>
            <a:r>
              <a:rPr lang="en-US" sz="4243" u="sng">
                <a:solidFill>
                  <a:srgbClr val="000000"/>
                </a:solidFill>
                <a:latin typeface="Clear Sans Regular Bold"/>
              </a:rPr>
              <a:t>2.4 Routes &amp; Visits</a:t>
            </a:r>
          </a:p>
        </p:txBody>
      </p:sp>
      <p:sp>
        <p:nvSpPr>
          <p:cNvPr name="TextBox 21" id="21"/>
          <p:cNvSpPr txBox="true"/>
          <p:nvPr/>
        </p:nvSpPr>
        <p:spPr>
          <a:xfrm rot="0">
            <a:off x="9326249" y="2984938"/>
            <a:ext cx="10883937" cy="730425"/>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2.1 Products</a:t>
            </a:r>
          </a:p>
        </p:txBody>
      </p:sp>
      <p:sp>
        <p:nvSpPr>
          <p:cNvPr name="TextBox 22" id="22"/>
          <p:cNvSpPr txBox="true"/>
          <p:nvPr/>
        </p:nvSpPr>
        <p:spPr>
          <a:xfrm rot="0">
            <a:off x="9326249" y="4194921"/>
            <a:ext cx="10883937" cy="730425"/>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2.2 Customers</a:t>
            </a:r>
          </a:p>
        </p:txBody>
      </p:sp>
    </p:spTree>
  </p:cSld>
  <p:clrMapOvr>
    <a:masterClrMapping/>
  </p:clrMapOvr>
</p:sld>
</file>

<file path=ppt/slides/slide1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5687288" y="384175"/>
            <a:ext cx="1572012" cy="1289050"/>
          </a:xfrm>
          <a:prstGeom prst="rect">
            <a:avLst/>
          </a:prstGeom>
        </p:spPr>
      </p:pic>
      <p:pic>
        <p:nvPicPr>
          <p:cNvPr name="Picture 3" id="3"/>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160" t="21264" r="6608" b="71845"/>
          <a:stretch>
            <a:fillRect/>
          </a:stretch>
        </p:blipFill>
        <p:spPr>
          <a:xfrm flipH="false" flipV="false" rot="0">
            <a:off x="1872308" y="2780260"/>
            <a:ext cx="3749381" cy="277092"/>
          </a:xfrm>
          <a:prstGeom prst="rect">
            <a:avLst/>
          </a:prstGeom>
        </p:spPr>
      </p:pic>
      <p:pic>
        <p:nvPicPr>
          <p:cNvPr name="Picture 4" id="4"/>
          <p:cNvPicPr>
            <a:picLocks noChangeAspect="true"/>
          </p:cNvPicPr>
          <p:nvPr/>
        </p:nvPicPr>
        <p:blipFill>
          <a:blip r:embed="rId7"/>
          <a:srcRect l="0" t="0" r="0" b="0"/>
          <a:stretch>
            <a:fillRect/>
          </a:stretch>
        </p:blipFill>
        <p:spPr>
          <a:xfrm flipH="false" flipV="false" rot="0">
            <a:off x="-458581" y="2510342"/>
            <a:ext cx="9720823" cy="7776658"/>
          </a:xfrm>
          <a:prstGeom prst="rect">
            <a:avLst/>
          </a:prstGeom>
        </p:spPr>
      </p:pic>
      <p:pic>
        <p:nvPicPr>
          <p:cNvPr name="Picture 5" id="5"/>
          <p:cNvPicPr>
            <a:picLocks noChangeAspect="true"/>
          </p:cNvPicPr>
          <p:nvPr/>
        </p:nvPicPr>
        <p:blipFill>
          <a:blip r:embed="rId8"/>
          <a:srcRect l="0" t="0" r="0" b="0"/>
          <a:stretch>
            <a:fillRect/>
          </a:stretch>
        </p:blipFill>
        <p:spPr>
          <a:xfrm flipH="false" flipV="false" rot="0">
            <a:off x="8741977" y="2396556"/>
            <a:ext cx="10005287" cy="8004229"/>
          </a:xfrm>
          <a:prstGeom prst="rect">
            <a:avLst/>
          </a:prstGeom>
        </p:spPr>
      </p:pic>
      <p:pic>
        <p:nvPicPr>
          <p:cNvPr name="Picture 6" id="6"/>
          <p:cNvPicPr>
            <a:picLocks noChangeAspect="true"/>
          </p:cNvPicPr>
          <p:nvPr/>
        </p:nvPicPr>
        <p:blipFill>
          <a:blip r:embed="rId9"/>
          <a:srcRect l="0" t="0" r="0" b="0"/>
          <a:stretch>
            <a:fillRect/>
          </a:stretch>
        </p:blipFill>
        <p:spPr>
          <a:xfrm flipH="false" flipV="false" rot="-5400000">
            <a:off x="8652661" y="5769853"/>
            <a:ext cx="649387" cy="1036945"/>
          </a:xfrm>
          <a:prstGeom prst="rect">
            <a:avLst/>
          </a:prstGeom>
        </p:spPr>
      </p:pic>
      <p:grpSp>
        <p:nvGrpSpPr>
          <p:cNvPr name="Group 7" id="7"/>
          <p:cNvGrpSpPr/>
          <p:nvPr/>
        </p:nvGrpSpPr>
        <p:grpSpPr>
          <a:xfrm rot="0">
            <a:off x="664894" y="536451"/>
            <a:ext cx="6164210" cy="2528120"/>
            <a:chOff x="0" y="0"/>
            <a:chExt cx="8218947" cy="3370826"/>
          </a:xfrm>
        </p:grpSpPr>
        <p:sp>
          <p:nvSpPr>
            <p:cNvPr name="TextBox 8" id="8"/>
            <p:cNvSpPr txBox="true"/>
            <p:nvPr/>
          </p:nvSpPr>
          <p:spPr>
            <a:xfrm rot="0">
              <a:off x="0" y="76200"/>
              <a:ext cx="8218947" cy="2741182"/>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Routes &amp; Visits</a:t>
              </a:r>
            </a:p>
          </p:txBody>
        </p:sp>
        <p:pic>
          <p:nvPicPr>
            <p:cNvPr name="Picture 9" id="9"/>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160" t="21264" r="6608" b="71845"/>
            <a:stretch>
              <a:fillRect/>
            </a:stretch>
          </p:blipFill>
          <p:spPr>
            <a:xfrm flipH="false" flipV="false" rot="0">
              <a:off x="0" y="3001370"/>
              <a:ext cx="4999175" cy="369457"/>
            </a:xfrm>
            <a:prstGeom prst="rect">
              <a:avLst/>
            </a:prstGeom>
          </p:spPr>
        </p:pic>
      </p:gr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82503" y="-262325"/>
            <a:ext cx="6335537" cy="10811649"/>
          </a:xfrm>
          <a:prstGeom prst="rect">
            <a:avLst/>
          </a:prstGeom>
          <a:solidFill>
            <a:srgbClr val="FFB923"/>
          </a:solidFill>
        </p:spPr>
      </p:sp>
      <p:grpSp>
        <p:nvGrpSpPr>
          <p:cNvPr name="Group 3" id="3"/>
          <p:cNvGrpSpPr/>
          <p:nvPr/>
        </p:nvGrpSpPr>
        <p:grpSpPr>
          <a:xfrm rot="0">
            <a:off x="925621" y="1268770"/>
            <a:ext cx="4201793" cy="2829631"/>
            <a:chOff x="0" y="0"/>
            <a:chExt cx="5602390" cy="3772841"/>
          </a:xfrm>
        </p:grpSpPr>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0">
              <a:off x="0" y="3409878"/>
              <a:ext cx="4911312" cy="362963"/>
            </a:xfrm>
            <a:prstGeom prst="rect">
              <a:avLst/>
            </a:prstGeom>
          </p:spPr>
        </p:pic>
        <p:sp>
          <p:nvSpPr>
            <p:cNvPr name="TextBox 5" id="5"/>
            <p:cNvSpPr txBox="true"/>
            <p:nvPr/>
          </p:nvSpPr>
          <p:spPr>
            <a:xfrm rot="0">
              <a:off x="0" y="85725"/>
              <a:ext cx="5602390" cy="2969049"/>
            </a:xfrm>
            <a:prstGeom prst="rect">
              <a:avLst/>
            </a:prstGeom>
          </p:spPr>
          <p:txBody>
            <a:bodyPr anchor="t" rtlCol="false" tIns="0" lIns="0" bIns="0" rIns="0">
              <a:spAutoFit/>
            </a:bodyPr>
            <a:lstStyle/>
            <a:p>
              <a:pPr algn="l" marL="0" indent="0" lvl="0">
                <a:lnSpc>
                  <a:spcPts val="8690"/>
                </a:lnSpc>
                <a:spcBef>
                  <a:spcPct val="0"/>
                </a:spcBef>
              </a:pPr>
              <a:r>
                <a:rPr lang="en-US" sz="7900">
                  <a:solidFill>
                    <a:srgbClr val="FFFFFF"/>
                  </a:solidFill>
                  <a:latin typeface="Hammersmith One Bold"/>
                </a:rPr>
                <a:t>Table of contents</a:t>
              </a:r>
            </a:p>
          </p:txBody>
        </p:sp>
      </p:grpSp>
      <p:sp>
        <p:nvSpPr>
          <p:cNvPr name="TextBox 6" id="6"/>
          <p:cNvSpPr txBox="true"/>
          <p:nvPr/>
        </p:nvSpPr>
        <p:spPr>
          <a:xfrm rot="0">
            <a:off x="9326249" y="5404904"/>
            <a:ext cx="10883937" cy="721088"/>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2.3 Employees</a:t>
            </a:r>
          </a:p>
        </p:txBody>
      </p:sp>
      <p:grpSp>
        <p:nvGrpSpPr>
          <p:cNvPr name="Group 7" id="7"/>
          <p:cNvGrpSpPr/>
          <p:nvPr/>
        </p:nvGrpSpPr>
        <p:grpSpPr>
          <a:xfrm rot="0">
            <a:off x="7133285" y="922768"/>
            <a:ext cx="13076901" cy="701767"/>
            <a:chOff x="0" y="0"/>
            <a:chExt cx="17435869" cy="935690"/>
          </a:xfrm>
        </p:grpSpPr>
        <p:pic>
          <p:nvPicPr>
            <p:cNvPr name="Picture 8" id="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9" id="9"/>
            <p:cNvSpPr txBox="true"/>
            <p:nvPr/>
          </p:nvSpPr>
          <p:spPr>
            <a:xfrm rot="0">
              <a:off x="1630254" y="-95250"/>
              <a:ext cx="15805615" cy="1030940"/>
            </a:xfrm>
            <a:prstGeom prst="rect">
              <a:avLst/>
            </a:prstGeom>
          </p:spPr>
          <p:txBody>
            <a:bodyPr anchor="t" rtlCol="false" tIns="0" lIns="0" bIns="0" rIns="0">
              <a:spAutoFit/>
            </a:bodyPr>
            <a:lstStyle/>
            <a:p>
              <a:pPr>
                <a:lnSpc>
                  <a:spcPts val="6469"/>
                </a:lnSpc>
              </a:pPr>
              <a:r>
                <a:rPr lang="en-US" sz="4621" u="sng">
                  <a:solidFill>
                    <a:srgbClr val="000000"/>
                  </a:solidFill>
                  <a:latin typeface="Clear Sans Regular Bold"/>
                </a:rPr>
                <a:t>1. Introduction</a:t>
              </a:r>
            </a:p>
          </p:txBody>
        </p:sp>
      </p:grpSp>
      <p:grpSp>
        <p:nvGrpSpPr>
          <p:cNvPr name="Group 10" id="10"/>
          <p:cNvGrpSpPr/>
          <p:nvPr/>
        </p:nvGrpSpPr>
        <p:grpSpPr>
          <a:xfrm rot="0">
            <a:off x="7133285" y="2154142"/>
            <a:ext cx="13076901" cy="692004"/>
            <a:chOff x="0" y="0"/>
            <a:chExt cx="17435869" cy="922672"/>
          </a:xfrm>
        </p:grpSpPr>
        <p:pic>
          <p:nvPicPr>
            <p:cNvPr name="Picture 11" id="11"/>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2" id="12"/>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2. Problems and solutions</a:t>
              </a:r>
            </a:p>
          </p:txBody>
        </p:sp>
      </p:grpSp>
      <p:grpSp>
        <p:nvGrpSpPr>
          <p:cNvPr name="Group 13" id="13"/>
          <p:cNvGrpSpPr/>
          <p:nvPr/>
        </p:nvGrpSpPr>
        <p:grpSpPr>
          <a:xfrm rot="0">
            <a:off x="7133285" y="7957588"/>
            <a:ext cx="13076901" cy="692004"/>
            <a:chOff x="0" y="0"/>
            <a:chExt cx="17435869" cy="922672"/>
          </a:xfrm>
        </p:grpSpPr>
        <p:pic>
          <p:nvPicPr>
            <p:cNvPr name="Picture 14" id="1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5" id="15"/>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3. Conclusions</a:t>
              </a:r>
            </a:p>
          </p:txBody>
        </p:sp>
      </p:grpSp>
      <p:pic>
        <p:nvPicPr>
          <p:cNvPr name="Picture 16" id="1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949713" y="4280646"/>
            <a:ext cx="1037327" cy="635363"/>
          </a:xfrm>
          <a:prstGeom prst="rect">
            <a:avLst/>
          </a:prstGeom>
        </p:spPr>
      </p:pic>
      <p:pic>
        <p:nvPicPr>
          <p:cNvPr name="Picture 17" id="17"/>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7949713" y="3077469"/>
            <a:ext cx="1111596" cy="628557"/>
          </a:xfrm>
          <a:prstGeom prst="rect">
            <a:avLst/>
          </a:prstGeom>
        </p:spPr>
      </p:pic>
      <p:pic>
        <p:nvPicPr>
          <p:cNvPr name="Picture 18" id="18"/>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8004173" y="6669480"/>
            <a:ext cx="1002677" cy="822195"/>
          </a:xfrm>
          <a:prstGeom prst="rect">
            <a:avLst/>
          </a:prstGeom>
        </p:spPr>
      </p:pic>
      <p:pic>
        <p:nvPicPr>
          <p:cNvPr name="Picture 19" id="19"/>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0">
            <a:off x="7880876" y="5331700"/>
            <a:ext cx="1175001" cy="953219"/>
          </a:xfrm>
          <a:prstGeom prst="rect">
            <a:avLst/>
          </a:prstGeom>
        </p:spPr>
      </p:pic>
      <p:sp>
        <p:nvSpPr>
          <p:cNvPr name="TextBox 20" id="20"/>
          <p:cNvSpPr txBox="true"/>
          <p:nvPr/>
        </p:nvSpPr>
        <p:spPr>
          <a:xfrm rot="0">
            <a:off x="9326249" y="6677171"/>
            <a:ext cx="10883937" cy="721088"/>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2.4 Routes &amp; Visits</a:t>
            </a:r>
          </a:p>
        </p:txBody>
      </p:sp>
      <p:sp>
        <p:nvSpPr>
          <p:cNvPr name="TextBox 21" id="21"/>
          <p:cNvSpPr txBox="true"/>
          <p:nvPr/>
        </p:nvSpPr>
        <p:spPr>
          <a:xfrm rot="0">
            <a:off x="9326249" y="2984938"/>
            <a:ext cx="10883937" cy="721088"/>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2.1 Products</a:t>
            </a:r>
          </a:p>
        </p:txBody>
      </p:sp>
      <p:sp>
        <p:nvSpPr>
          <p:cNvPr name="TextBox 22" id="22"/>
          <p:cNvSpPr txBox="true"/>
          <p:nvPr/>
        </p:nvSpPr>
        <p:spPr>
          <a:xfrm rot="0">
            <a:off x="9326249" y="4194921"/>
            <a:ext cx="10883937" cy="721088"/>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2.2 Customers</a:t>
            </a:r>
          </a:p>
        </p:txBody>
      </p:sp>
    </p:spTree>
  </p:cSld>
  <p:clrMapOvr>
    <a:masterClrMapping/>
  </p:clrMapOvr>
</p:sld>
</file>

<file path=ppt/slides/slide2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311280" y="9831612"/>
            <a:ext cx="18910559" cy="1397557"/>
          </a:xfrm>
          <a:prstGeom prst="rect">
            <a:avLst/>
          </a:prstGeom>
        </p:spPr>
      </p:pic>
      <p:pic>
        <p:nvPicPr>
          <p:cNvPr name="Picture 3" id="3"/>
          <p:cNvPicPr>
            <a:picLocks noChangeAspect="true"/>
          </p:cNvPicPr>
          <p:nvPr/>
        </p:nvPicPr>
        <p:blipFill>
          <a:blip r:embed="rId5"/>
          <a:srcRect l="0" t="0" r="0" b="0"/>
          <a:stretch>
            <a:fillRect/>
          </a:stretch>
        </p:blipFill>
        <p:spPr>
          <a:xfrm flipH="false" flipV="false" rot="0">
            <a:off x="9128504" y="3172631"/>
            <a:ext cx="9128504" cy="6085669"/>
          </a:xfrm>
          <a:prstGeom prst="rect">
            <a:avLst/>
          </a:prstGeom>
        </p:spPr>
      </p:pic>
      <p:pic>
        <p:nvPicPr>
          <p:cNvPr name="Picture 4" id="4"/>
          <p:cNvPicPr>
            <a:picLocks noChangeAspect="true"/>
          </p:cNvPicPr>
          <p:nvPr/>
        </p:nvPicPr>
        <p:blipFill>
          <a:blip r:embed="rId6"/>
          <a:srcRect l="0" t="0" r="0" b="0"/>
          <a:stretch>
            <a:fillRect/>
          </a:stretch>
        </p:blipFill>
        <p:spPr>
          <a:xfrm flipH="false" flipV="false" rot="0">
            <a:off x="310118" y="3172631"/>
            <a:ext cx="9128504" cy="6085669"/>
          </a:xfrm>
          <a:prstGeom prst="rect">
            <a:avLst/>
          </a:prstGeom>
        </p:spPr>
      </p:pic>
      <p:pic>
        <p:nvPicPr>
          <p:cNvPr name="Picture 5" id="5"/>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5687288" y="384175"/>
            <a:ext cx="1572012" cy="1289050"/>
          </a:xfrm>
          <a:prstGeom prst="rect">
            <a:avLst/>
          </a:prstGeom>
        </p:spPr>
      </p:pic>
      <p:grpSp>
        <p:nvGrpSpPr>
          <p:cNvPr name="Group 6" id="6"/>
          <p:cNvGrpSpPr/>
          <p:nvPr/>
        </p:nvGrpSpPr>
        <p:grpSpPr>
          <a:xfrm rot="0">
            <a:off x="664894" y="536451"/>
            <a:ext cx="6164210" cy="2528120"/>
            <a:chOff x="0" y="0"/>
            <a:chExt cx="8218947" cy="3370826"/>
          </a:xfrm>
        </p:grpSpPr>
        <p:sp>
          <p:nvSpPr>
            <p:cNvPr name="TextBox 7" id="7"/>
            <p:cNvSpPr txBox="true"/>
            <p:nvPr/>
          </p:nvSpPr>
          <p:spPr>
            <a:xfrm rot="0">
              <a:off x="0" y="76200"/>
              <a:ext cx="8218947" cy="2741182"/>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Employee routes</a:t>
              </a:r>
            </a:p>
          </p:txBody>
        </p:sp>
        <p:pic>
          <p:nvPicPr>
            <p:cNvPr name="Picture 8" id="8"/>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0" y="3001370"/>
              <a:ext cx="4999175" cy="369457"/>
            </a:xfrm>
            <a:prstGeom prst="rect">
              <a:avLst/>
            </a:prstGeom>
          </p:spPr>
        </p:pic>
      </p:grpSp>
    </p:spTree>
  </p:cSld>
  <p:clrMapOvr>
    <a:masterClrMapping/>
  </p:clrMapOvr>
</p:sld>
</file>

<file path=ppt/slides/slide2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7403600" y="4680571"/>
            <a:ext cx="3480800" cy="3480800"/>
          </a:xfrm>
          <a:prstGeom prst="rect">
            <a:avLst/>
          </a:prstGeom>
        </p:spPr>
      </p:pic>
      <p:pic>
        <p:nvPicPr>
          <p:cNvPr name="Picture 3" id="3"/>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160" t="21264" r="6608" b="71845"/>
          <a:stretch>
            <a:fillRect/>
          </a:stretch>
        </p:blipFill>
        <p:spPr>
          <a:xfrm flipH="true" flipV="false" rot="0">
            <a:off x="-311280" y="9831612"/>
            <a:ext cx="18910559" cy="1397557"/>
          </a:xfrm>
          <a:prstGeom prst="rect">
            <a:avLst/>
          </a:prstGeom>
        </p:spPr>
      </p:pic>
      <p:pic>
        <p:nvPicPr>
          <p:cNvPr name="Picture 4" id="4"/>
          <p:cNvPicPr>
            <a:picLocks noChangeAspect="true"/>
          </p:cNvPicPr>
          <p:nvPr/>
        </p:nvPicPr>
        <p:blipFill>
          <a:blip r:embed="rId7"/>
          <a:srcRect l="0" t="0" r="0" b="1845"/>
          <a:stretch>
            <a:fillRect/>
          </a:stretch>
        </p:blipFill>
        <p:spPr>
          <a:xfrm flipH="false" flipV="false" rot="0">
            <a:off x="346399" y="3448544"/>
            <a:ext cx="17595202" cy="5944853"/>
          </a:xfrm>
          <a:prstGeom prst="rect">
            <a:avLst/>
          </a:prstGeom>
        </p:spPr>
      </p:pic>
      <p:grpSp>
        <p:nvGrpSpPr>
          <p:cNvPr name="Group 5" id="5"/>
          <p:cNvGrpSpPr/>
          <p:nvPr/>
        </p:nvGrpSpPr>
        <p:grpSpPr>
          <a:xfrm rot="0">
            <a:off x="2148655" y="1028700"/>
            <a:ext cx="13990690" cy="2037192"/>
            <a:chOff x="0" y="0"/>
            <a:chExt cx="18654253" cy="2716257"/>
          </a:xfrm>
        </p:grpSpPr>
        <p:sp>
          <p:nvSpPr>
            <p:cNvPr name="TextBox 6" id="6"/>
            <p:cNvSpPr txBox="true"/>
            <p:nvPr/>
          </p:nvSpPr>
          <p:spPr>
            <a:xfrm rot="0">
              <a:off x="747" y="76200"/>
              <a:ext cx="18653506" cy="1642533"/>
            </a:xfrm>
            <a:prstGeom prst="rect">
              <a:avLst/>
            </a:prstGeom>
          </p:spPr>
          <p:txBody>
            <a:bodyPr anchor="t" rtlCol="false" tIns="0" lIns="0" bIns="0" rIns="0">
              <a:spAutoFit/>
            </a:bodyPr>
            <a:lstStyle/>
            <a:p>
              <a:pPr algn="ctr" marL="0" indent="0" lvl="0">
                <a:lnSpc>
                  <a:spcPts val="9349"/>
                </a:lnSpc>
                <a:spcBef>
                  <a:spcPct val="0"/>
                </a:spcBef>
              </a:pPr>
              <a:r>
                <a:rPr lang="en-US" sz="8499">
                  <a:solidFill>
                    <a:srgbClr val="000000"/>
                  </a:solidFill>
                  <a:latin typeface="Hammersmith One Bold"/>
                </a:rPr>
                <a:t>21,9%</a:t>
              </a:r>
            </a:p>
          </p:txBody>
        </p:sp>
        <p:sp>
          <p:nvSpPr>
            <p:cNvPr name="TextBox 7" id="7"/>
            <p:cNvSpPr txBox="true"/>
            <p:nvPr/>
          </p:nvSpPr>
          <p:spPr>
            <a:xfrm rot="0">
              <a:off x="0" y="2049507"/>
              <a:ext cx="18654253" cy="666750"/>
            </a:xfrm>
            <a:prstGeom prst="rect">
              <a:avLst/>
            </a:prstGeom>
          </p:spPr>
          <p:txBody>
            <a:bodyPr anchor="t" rtlCol="false" tIns="0" lIns="0" bIns="0" rIns="0">
              <a:spAutoFit/>
            </a:bodyPr>
            <a:lstStyle/>
            <a:p>
              <a:pPr algn="ctr">
                <a:lnSpc>
                  <a:spcPts val="4200"/>
                </a:lnSpc>
              </a:pPr>
              <a:r>
                <a:rPr lang="en-US" sz="3000">
                  <a:solidFill>
                    <a:srgbClr val="000000"/>
                  </a:solidFill>
                  <a:latin typeface="Clear Sans Regular"/>
                </a:rPr>
                <a:t>o</a:t>
              </a:r>
              <a:r>
                <a:rPr lang="en-US" sz="3000">
                  <a:solidFill>
                    <a:srgbClr val="000000"/>
                  </a:solidFill>
                  <a:latin typeface="Clear Sans Regular"/>
                </a:rPr>
                <a:t>f the employees are assigned to 3 or more regions</a:t>
              </a:r>
            </a:p>
          </p:txBody>
        </p:sp>
      </p:grpSp>
      <p:pic>
        <p:nvPicPr>
          <p:cNvPr name="Picture 8" id="8"/>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15687288" y="384175"/>
            <a:ext cx="1572012" cy="1289050"/>
          </a:xfrm>
          <a:prstGeom prst="rect">
            <a:avLst/>
          </a:prstGeom>
        </p:spPr>
      </p:pic>
    </p:spTree>
  </p:cSld>
  <p:clrMapOvr>
    <a:masterClrMapping/>
  </p:clrMapOvr>
</p:sld>
</file>

<file path=ppt/slides/slide2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88614" y="-267999"/>
            <a:ext cx="3953223" cy="10822997"/>
          </a:xfrm>
          <a:prstGeom prst="rect">
            <a:avLst/>
          </a:prstGeom>
          <a:solidFill>
            <a:srgbClr val="FFFFFF"/>
          </a:solidFill>
        </p:spPr>
      </p:sp>
      <p:grpSp>
        <p:nvGrpSpPr>
          <p:cNvPr name="Group 3" id="3"/>
          <p:cNvGrpSpPr/>
          <p:nvPr/>
        </p:nvGrpSpPr>
        <p:grpSpPr>
          <a:xfrm rot="0">
            <a:off x="650325" y="706618"/>
            <a:ext cx="3501683" cy="1357819"/>
            <a:chOff x="0" y="0"/>
            <a:chExt cx="4668910" cy="1810425"/>
          </a:xfrm>
        </p:grpSpPr>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0" y="1513067"/>
              <a:ext cx="4023600" cy="297358"/>
            </a:xfrm>
            <a:prstGeom prst="rect">
              <a:avLst/>
            </a:prstGeom>
          </p:spPr>
        </p:pic>
        <p:sp>
          <p:nvSpPr>
            <p:cNvPr name="TextBox 5" id="5"/>
            <p:cNvSpPr txBox="true"/>
            <p:nvPr/>
          </p:nvSpPr>
          <p:spPr>
            <a:xfrm rot="0">
              <a:off x="0" y="-47625"/>
              <a:ext cx="4668910" cy="1196262"/>
            </a:xfrm>
            <a:prstGeom prst="rect">
              <a:avLst/>
            </a:prstGeom>
          </p:spPr>
          <p:txBody>
            <a:bodyPr anchor="t" rtlCol="false" tIns="0" lIns="0" bIns="0" rIns="0">
              <a:spAutoFit/>
            </a:bodyPr>
            <a:lstStyle/>
            <a:p>
              <a:pPr>
                <a:lnSpc>
                  <a:spcPts val="7367"/>
                </a:lnSpc>
              </a:pPr>
              <a:r>
                <a:rPr lang="en-US" sz="5667" spc="-113">
                  <a:solidFill>
                    <a:srgbClr val="000000"/>
                  </a:solidFill>
                  <a:latin typeface="Hammersmith One"/>
                </a:rPr>
                <a:t>Depots</a:t>
              </a:r>
            </a:p>
          </p:txBody>
        </p:sp>
      </p:grpSp>
      <p:pic>
        <p:nvPicPr>
          <p:cNvPr name="Picture 6" id="6"/>
          <p:cNvPicPr>
            <a:picLocks noChangeAspect="true"/>
          </p:cNvPicPr>
          <p:nvPr/>
        </p:nvPicPr>
        <p:blipFill>
          <a:blip r:embed="rId5"/>
          <a:srcRect l="0" t="0" r="0" b="0"/>
          <a:stretch>
            <a:fillRect/>
          </a:stretch>
        </p:blipFill>
        <p:spPr>
          <a:xfrm flipH="false" flipV="false" rot="0">
            <a:off x="10712641" y="2596"/>
            <a:ext cx="7575359" cy="5050239"/>
          </a:xfrm>
          <a:prstGeom prst="rect">
            <a:avLst/>
          </a:prstGeom>
        </p:spPr>
      </p:pic>
      <p:pic>
        <p:nvPicPr>
          <p:cNvPr name="Picture 7" id="7"/>
          <p:cNvPicPr>
            <a:picLocks noChangeAspect="true"/>
          </p:cNvPicPr>
          <p:nvPr/>
        </p:nvPicPr>
        <p:blipFill>
          <a:blip r:embed="rId6"/>
          <a:srcRect l="0" t="0" r="0" b="0"/>
          <a:stretch>
            <a:fillRect/>
          </a:stretch>
        </p:blipFill>
        <p:spPr>
          <a:xfrm flipH="false" flipV="false" rot="0">
            <a:off x="3664609" y="2596"/>
            <a:ext cx="7575359" cy="5050239"/>
          </a:xfrm>
          <a:prstGeom prst="rect">
            <a:avLst/>
          </a:prstGeom>
        </p:spPr>
      </p:pic>
      <p:pic>
        <p:nvPicPr>
          <p:cNvPr name="Picture 8" id="8"/>
          <p:cNvPicPr>
            <a:picLocks noChangeAspect="true"/>
          </p:cNvPicPr>
          <p:nvPr/>
        </p:nvPicPr>
        <p:blipFill>
          <a:blip r:embed="rId7"/>
          <a:srcRect l="0" t="0" r="0" b="0"/>
          <a:stretch>
            <a:fillRect/>
          </a:stretch>
        </p:blipFill>
        <p:spPr>
          <a:xfrm flipH="false" flipV="false" rot="0">
            <a:off x="3664609" y="5206873"/>
            <a:ext cx="7575359" cy="5050239"/>
          </a:xfrm>
          <a:prstGeom prst="rect">
            <a:avLst/>
          </a:prstGeom>
        </p:spPr>
      </p:pic>
      <p:pic>
        <p:nvPicPr>
          <p:cNvPr name="Picture 9" id="9"/>
          <p:cNvPicPr>
            <a:picLocks noChangeAspect="true"/>
          </p:cNvPicPr>
          <p:nvPr/>
        </p:nvPicPr>
        <p:blipFill>
          <a:blip r:embed="rId8"/>
          <a:srcRect l="0" t="0" r="0" b="0"/>
          <a:stretch>
            <a:fillRect/>
          </a:stretch>
        </p:blipFill>
        <p:spPr>
          <a:xfrm flipH="false" flipV="false" rot="0">
            <a:off x="10712641" y="5206873"/>
            <a:ext cx="7575359" cy="5050239"/>
          </a:xfrm>
          <a:prstGeom prst="rect">
            <a:avLst/>
          </a:prstGeom>
        </p:spPr>
      </p:pic>
      <p:pic>
        <p:nvPicPr>
          <p:cNvPr name="Picture 10" id="10"/>
          <p:cNvPicPr>
            <a:picLocks noChangeAspect="true"/>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rcRect l="0" t="0" r="0" b="0"/>
          <a:stretch>
            <a:fillRect/>
          </a:stretch>
        </p:blipFill>
        <p:spPr>
          <a:xfrm flipH="false" flipV="false" rot="0">
            <a:off x="650325" y="2605938"/>
            <a:ext cx="1572012" cy="1289050"/>
          </a:xfrm>
          <a:prstGeom prst="rect">
            <a:avLst/>
          </a:prstGeom>
        </p:spPr>
      </p:pic>
      <p:pic>
        <p:nvPicPr>
          <p:cNvPr name="Picture 11" id="11"/>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5400000">
            <a:off x="12761773" y="4742132"/>
            <a:ext cx="10861953" cy="802736"/>
          </a:xfrm>
          <a:prstGeom prst="rect">
            <a:avLst/>
          </a:prstGeom>
        </p:spPr>
      </p:pic>
    </p:spTree>
  </p:cSld>
  <p:clrMapOvr>
    <a:masterClrMapping/>
  </p:clrMapOvr>
</p:sld>
</file>

<file path=ppt/slides/slide2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311280" y="9831612"/>
            <a:ext cx="18910559" cy="1397557"/>
          </a:xfrm>
          <a:prstGeom prst="rect">
            <a:avLst/>
          </a:prstGeom>
        </p:spPr>
      </p:pic>
      <p:grpSp>
        <p:nvGrpSpPr>
          <p:cNvPr name="Group 3" id="3"/>
          <p:cNvGrpSpPr/>
          <p:nvPr/>
        </p:nvGrpSpPr>
        <p:grpSpPr>
          <a:xfrm rot="0">
            <a:off x="413841" y="384175"/>
            <a:ext cx="3493711" cy="1354728"/>
            <a:chOff x="0" y="0"/>
            <a:chExt cx="4658282" cy="1806303"/>
          </a:xfrm>
        </p:grpSpPr>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0" y="1509622"/>
              <a:ext cx="4014440" cy="296681"/>
            </a:xfrm>
            <a:prstGeom prst="rect">
              <a:avLst/>
            </a:prstGeom>
          </p:spPr>
        </p:pic>
        <p:sp>
          <p:nvSpPr>
            <p:cNvPr name="TextBox 5" id="5"/>
            <p:cNvSpPr txBox="true"/>
            <p:nvPr/>
          </p:nvSpPr>
          <p:spPr>
            <a:xfrm rot="0">
              <a:off x="0" y="-57150"/>
              <a:ext cx="4658282" cy="1203172"/>
            </a:xfrm>
            <a:prstGeom prst="rect">
              <a:avLst/>
            </a:prstGeom>
          </p:spPr>
          <p:txBody>
            <a:bodyPr anchor="t" rtlCol="false" tIns="0" lIns="0" bIns="0" rIns="0">
              <a:spAutoFit/>
            </a:bodyPr>
            <a:lstStyle/>
            <a:p>
              <a:pPr>
                <a:lnSpc>
                  <a:spcPts val="7350"/>
                </a:lnSpc>
              </a:pPr>
              <a:r>
                <a:rPr lang="en-US" sz="5654" spc="-113">
                  <a:solidFill>
                    <a:srgbClr val="000000"/>
                  </a:solidFill>
                  <a:latin typeface="Hammersmith One"/>
                </a:rPr>
                <a:t>Depots</a:t>
              </a:r>
            </a:p>
          </p:txBody>
        </p:sp>
      </p:grpSp>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6163698" y="384175"/>
            <a:ext cx="1572012" cy="1289050"/>
          </a:xfrm>
          <a:prstGeom prst="rect">
            <a:avLst/>
          </a:prstGeom>
        </p:spPr>
      </p:pic>
      <p:pic>
        <p:nvPicPr>
          <p:cNvPr name="Picture 7" id="7"/>
          <p:cNvPicPr>
            <a:picLocks noChangeAspect="true"/>
          </p:cNvPicPr>
          <p:nvPr/>
        </p:nvPicPr>
        <p:blipFill>
          <a:blip r:embed="rId7"/>
          <a:srcRect l="6615" t="11314" r="7520" b="7720"/>
          <a:stretch>
            <a:fillRect/>
          </a:stretch>
        </p:blipFill>
        <p:spPr>
          <a:xfrm flipH="false" flipV="false" rot="0">
            <a:off x="4331459" y="757647"/>
            <a:ext cx="11628132" cy="8771705"/>
          </a:xfrm>
          <a:prstGeom prst="rect">
            <a:avLst/>
          </a:prstGeom>
        </p:spPr>
      </p:pic>
    </p:spTree>
  </p:cSld>
  <p:clrMapOvr>
    <a:masterClrMapping/>
  </p:clrMapOvr>
</p:sld>
</file>

<file path=ppt/slides/slide2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82503" y="-262325"/>
            <a:ext cx="6335537" cy="10811649"/>
          </a:xfrm>
          <a:prstGeom prst="rect">
            <a:avLst/>
          </a:prstGeom>
          <a:solidFill>
            <a:srgbClr val="FFB923"/>
          </a:solidFill>
        </p:spPr>
      </p:sp>
      <p:grpSp>
        <p:nvGrpSpPr>
          <p:cNvPr name="Group 3" id="3"/>
          <p:cNvGrpSpPr/>
          <p:nvPr/>
        </p:nvGrpSpPr>
        <p:grpSpPr>
          <a:xfrm rot="0">
            <a:off x="925621" y="1268770"/>
            <a:ext cx="4201793" cy="2829631"/>
            <a:chOff x="0" y="0"/>
            <a:chExt cx="5602390" cy="3772841"/>
          </a:xfrm>
        </p:grpSpPr>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0">
              <a:off x="0" y="3409878"/>
              <a:ext cx="4911312" cy="362963"/>
            </a:xfrm>
            <a:prstGeom prst="rect">
              <a:avLst/>
            </a:prstGeom>
          </p:spPr>
        </p:pic>
        <p:sp>
          <p:nvSpPr>
            <p:cNvPr name="TextBox 5" id="5"/>
            <p:cNvSpPr txBox="true"/>
            <p:nvPr/>
          </p:nvSpPr>
          <p:spPr>
            <a:xfrm rot="0">
              <a:off x="0" y="85725"/>
              <a:ext cx="5602390" cy="2969049"/>
            </a:xfrm>
            <a:prstGeom prst="rect">
              <a:avLst/>
            </a:prstGeom>
          </p:spPr>
          <p:txBody>
            <a:bodyPr anchor="t" rtlCol="false" tIns="0" lIns="0" bIns="0" rIns="0">
              <a:spAutoFit/>
            </a:bodyPr>
            <a:lstStyle/>
            <a:p>
              <a:pPr algn="l" marL="0" indent="0" lvl="0">
                <a:lnSpc>
                  <a:spcPts val="8690"/>
                </a:lnSpc>
                <a:spcBef>
                  <a:spcPct val="0"/>
                </a:spcBef>
              </a:pPr>
              <a:r>
                <a:rPr lang="en-US" sz="7900">
                  <a:solidFill>
                    <a:srgbClr val="FFFFFF"/>
                  </a:solidFill>
                  <a:latin typeface="Hammersmith One Bold"/>
                </a:rPr>
                <a:t>Table of contents</a:t>
              </a:r>
            </a:p>
          </p:txBody>
        </p:sp>
      </p:grpSp>
      <p:sp>
        <p:nvSpPr>
          <p:cNvPr name="TextBox 6" id="6"/>
          <p:cNvSpPr txBox="true"/>
          <p:nvPr/>
        </p:nvSpPr>
        <p:spPr>
          <a:xfrm rot="0">
            <a:off x="9326249" y="5404904"/>
            <a:ext cx="10883937" cy="730425"/>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2.3 Employees</a:t>
            </a:r>
          </a:p>
        </p:txBody>
      </p:sp>
      <p:grpSp>
        <p:nvGrpSpPr>
          <p:cNvPr name="Group 7" id="7"/>
          <p:cNvGrpSpPr/>
          <p:nvPr/>
        </p:nvGrpSpPr>
        <p:grpSpPr>
          <a:xfrm rot="0">
            <a:off x="7133285" y="922768"/>
            <a:ext cx="13076901" cy="692004"/>
            <a:chOff x="0" y="0"/>
            <a:chExt cx="17435869" cy="922672"/>
          </a:xfrm>
        </p:grpSpPr>
        <p:pic>
          <p:nvPicPr>
            <p:cNvPr name="Picture 8" id="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9" id="9"/>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1. Introduction</a:t>
              </a:r>
            </a:p>
          </p:txBody>
        </p:sp>
      </p:grpSp>
      <p:grpSp>
        <p:nvGrpSpPr>
          <p:cNvPr name="Group 10" id="10"/>
          <p:cNvGrpSpPr/>
          <p:nvPr/>
        </p:nvGrpSpPr>
        <p:grpSpPr>
          <a:xfrm rot="0">
            <a:off x="7133285" y="2154142"/>
            <a:ext cx="13076901" cy="692004"/>
            <a:chOff x="0" y="0"/>
            <a:chExt cx="17435869" cy="922672"/>
          </a:xfrm>
        </p:grpSpPr>
        <p:pic>
          <p:nvPicPr>
            <p:cNvPr name="Picture 11" id="11"/>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2" id="12"/>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2. Problems and solutions</a:t>
              </a:r>
            </a:p>
          </p:txBody>
        </p:sp>
      </p:grpSp>
      <p:grpSp>
        <p:nvGrpSpPr>
          <p:cNvPr name="Group 13" id="13"/>
          <p:cNvGrpSpPr/>
          <p:nvPr/>
        </p:nvGrpSpPr>
        <p:grpSpPr>
          <a:xfrm rot="0">
            <a:off x="7133285" y="7957588"/>
            <a:ext cx="13076901" cy="701767"/>
            <a:chOff x="0" y="0"/>
            <a:chExt cx="17435869" cy="935690"/>
          </a:xfrm>
        </p:grpSpPr>
        <p:pic>
          <p:nvPicPr>
            <p:cNvPr name="Picture 14" id="1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5" id="15"/>
            <p:cNvSpPr txBox="true"/>
            <p:nvPr/>
          </p:nvSpPr>
          <p:spPr>
            <a:xfrm rot="0">
              <a:off x="1630254" y="-95250"/>
              <a:ext cx="15805615" cy="1030940"/>
            </a:xfrm>
            <a:prstGeom prst="rect">
              <a:avLst/>
            </a:prstGeom>
          </p:spPr>
          <p:txBody>
            <a:bodyPr anchor="t" rtlCol="false" tIns="0" lIns="0" bIns="0" rIns="0">
              <a:spAutoFit/>
            </a:bodyPr>
            <a:lstStyle/>
            <a:p>
              <a:pPr>
                <a:lnSpc>
                  <a:spcPts val="6469"/>
                </a:lnSpc>
              </a:pPr>
              <a:r>
                <a:rPr lang="en-US" sz="4621" u="sng">
                  <a:solidFill>
                    <a:srgbClr val="000000"/>
                  </a:solidFill>
                  <a:latin typeface="Clear Sans Regular Bold"/>
                </a:rPr>
                <a:t>3. Conclusions</a:t>
              </a:r>
            </a:p>
          </p:txBody>
        </p:sp>
      </p:grpSp>
      <p:pic>
        <p:nvPicPr>
          <p:cNvPr name="Picture 16" id="1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949713" y="4280646"/>
            <a:ext cx="1037327" cy="635363"/>
          </a:xfrm>
          <a:prstGeom prst="rect">
            <a:avLst/>
          </a:prstGeom>
        </p:spPr>
      </p:pic>
      <p:pic>
        <p:nvPicPr>
          <p:cNvPr name="Picture 17" id="17"/>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7949713" y="3077469"/>
            <a:ext cx="1111596" cy="628557"/>
          </a:xfrm>
          <a:prstGeom prst="rect">
            <a:avLst/>
          </a:prstGeom>
        </p:spPr>
      </p:pic>
      <p:pic>
        <p:nvPicPr>
          <p:cNvPr name="Picture 18" id="18"/>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8004173" y="6669480"/>
            <a:ext cx="1002677" cy="822195"/>
          </a:xfrm>
          <a:prstGeom prst="rect">
            <a:avLst/>
          </a:prstGeom>
        </p:spPr>
      </p:pic>
      <p:pic>
        <p:nvPicPr>
          <p:cNvPr name="Picture 19" id="19"/>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0">
            <a:off x="7880876" y="5331700"/>
            <a:ext cx="1175001" cy="953219"/>
          </a:xfrm>
          <a:prstGeom prst="rect">
            <a:avLst/>
          </a:prstGeom>
        </p:spPr>
      </p:pic>
      <p:sp>
        <p:nvSpPr>
          <p:cNvPr name="TextBox 20" id="20"/>
          <p:cNvSpPr txBox="true"/>
          <p:nvPr/>
        </p:nvSpPr>
        <p:spPr>
          <a:xfrm rot="0">
            <a:off x="9326249" y="6677171"/>
            <a:ext cx="10883937" cy="730425"/>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2.4 Routes &amp; Visits</a:t>
            </a:r>
          </a:p>
        </p:txBody>
      </p:sp>
      <p:sp>
        <p:nvSpPr>
          <p:cNvPr name="TextBox 21" id="21"/>
          <p:cNvSpPr txBox="true"/>
          <p:nvPr/>
        </p:nvSpPr>
        <p:spPr>
          <a:xfrm rot="0">
            <a:off x="9326249" y="2984938"/>
            <a:ext cx="10883937" cy="730425"/>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2.1 Products</a:t>
            </a:r>
          </a:p>
        </p:txBody>
      </p:sp>
      <p:sp>
        <p:nvSpPr>
          <p:cNvPr name="TextBox 22" id="22"/>
          <p:cNvSpPr txBox="true"/>
          <p:nvPr/>
        </p:nvSpPr>
        <p:spPr>
          <a:xfrm rot="0">
            <a:off x="9326249" y="4194921"/>
            <a:ext cx="10883937" cy="730425"/>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2.2 Customers</a:t>
            </a:r>
          </a:p>
        </p:txBody>
      </p:sp>
    </p:spTree>
  </p:cSld>
  <p:clrMapOvr>
    <a:masterClrMapping/>
  </p:clrMapOvr>
</p:sld>
</file>

<file path=ppt/slides/slide2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9716716" y="4208225"/>
            <a:ext cx="731003" cy="760368"/>
            <a:chOff x="0" y="0"/>
            <a:chExt cx="974670" cy="1013824"/>
          </a:xfrm>
        </p:grpSpPr>
        <p:sp>
          <p:nvSpPr>
            <p:cNvPr name="AutoShape 3" id="3"/>
            <p:cNvSpPr/>
            <p:nvPr/>
          </p:nvSpPr>
          <p:spPr>
            <a:xfrm rot="0">
              <a:off x="0" y="0"/>
              <a:ext cx="974670" cy="1013824"/>
            </a:xfrm>
            <a:prstGeom prst="rect">
              <a:avLst/>
            </a:prstGeom>
            <a:solidFill>
              <a:srgbClr val="FFB923"/>
            </a:solidFill>
          </p:spPr>
        </p:sp>
        <p:sp>
          <p:nvSpPr>
            <p:cNvPr name="TextBox 4" id="4"/>
            <p:cNvSpPr txBox="true"/>
            <p:nvPr/>
          </p:nvSpPr>
          <p:spPr>
            <a:xfrm rot="0">
              <a:off x="194570" y="55004"/>
              <a:ext cx="585531" cy="856192"/>
            </a:xfrm>
            <a:prstGeom prst="rect">
              <a:avLst/>
            </a:prstGeom>
          </p:spPr>
          <p:txBody>
            <a:bodyPr anchor="t" rtlCol="false" tIns="0" lIns="0" bIns="0" rIns="0">
              <a:spAutoFit/>
            </a:bodyPr>
            <a:lstStyle/>
            <a:p>
              <a:pPr algn="ctr" marL="0" indent="0" lvl="0">
                <a:lnSpc>
                  <a:spcPts val="5200"/>
                </a:lnSpc>
                <a:spcBef>
                  <a:spcPct val="0"/>
                </a:spcBef>
              </a:pPr>
              <a:r>
                <a:rPr lang="en-US" sz="3999" spc="159">
                  <a:solidFill>
                    <a:srgbClr val="000000"/>
                  </a:solidFill>
                  <a:latin typeface="Clear Sans Regular Bold"/>
                </a:rPr>
                <a:t>2</a:t>
              </a:r>
            </a:p>
          </p:txBody>
        </p:sp>
      </p:grpSp>
      <p:grpSp>
        <p:nvGrpSpPr>
          <p:cNvPr name="Group 5" id="5"/>
          <p:cNvGrpSpPr/>
          <p:nvPr/>
        </p:nvGrpSpPr>
        <p:grpSpPr>
          <a:xfrm rot="0">
            <a:off x="10839815" y="4208225"/>
            <a:ext cx="5693048" cy="1005402"/>
            <a:chOff x="0" y="0"/>
            <a:chExt cx="7590730" cy="1340536"/>
          </a:xfrm>
        </p:grpSpPr>
        <p:sp>
          <p:nvSpPr>
            <p:cNvPr name="TextBox 6" id="6"/>
            <p:cNvSpPr txBox="true"/>
            <p:nvPr/>
          </p:nvSpPr>
          <p:spPr>
            <a:xfrm rot="0">
              <a:off x="0" y="-28575"/>
              <a:ext cx="7590730" cy="731308"/>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Customers</a:t>
              </a:r>
            </a:p>
          </p:txBody>
        </p:sp>
        <p:sp>
          <p:nvSpPr>
            <p:cNvPr name="TextBox 7" id="7"/>
            <p:cNvSpPr txBox="true"/>
            <p:nvPr/>
          </p:nvSpPr>
          <p:spPr>
            <a:xfrm rot="0">
              <a:off x="0" y="860476"/>
              <a:ext cx="7590730" cy="480060"/>
            </a:xfrm>
            <a:prstGeom prst="rect">
              <a:avLst/>
            </a:prstGeom>
          </p:spPr>
          <p:txBody>
            <a:bodyPr anchor="t" rtlCol="false" tIns="0" lIns="0" bIns="0" rIns="0">
              <a:spAutoFit/>
            </a:bodyPr>
            <a:lstStyle/>
            <a:p>
              <a:pPr marL="0" indent="0" lvl="0">
                <a:lnSpc>
                  <a:spcPts val="3079"/>
                </a:lnSpc>
                <a:spcBef>
                  <a:spcPct val="0"/>
                </a:spcBef>
              </a:pPr>
            </a:p>
          </p:txBody>
        </p:sp>
      </p:grpSp>
      <p:grpSp>
        <p:nvGrpSpPr>
          <p:cNvPr name="Group 8" id="8"/>
          <p:cNvGrpSpPr/>
          <p:nvPr/>
        </p:nvGrpSpPr>
        <p:grpSpPr>
          <a:xfrm rot="0">
            <a:off x="2615748" y="4208225"/>
            <a:ext cx="5693048" cy="1005402"/>
            <a:chOff x="0" y="0"/>
            <a:chExt cx="7590730" cy="1340536"/>
          </a:xfrm>
        </p:grpSpPr>
        <p:sp>
          <p:nvSpPr>
            <p:cNvPr name="TextBox 9" id="9"/>
            <p:cNvSpPr txBox="true"/>
            <p:nvPr/>
          </p:nvSpPr>
          <p:spPr>
            <a:xfrm rot="0">
              <a:off x="0" y="-28575"/>
              <a:ext cx="7590730" cy="731308"/>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Products</a:t>
              </a:r>
            </a:p>
          </p:txBody>
        </p:sp>
        <p:sp>
          <p:nvSpPr>
            <p:cNvPr name="TextBox 10" id="10"/>
            <p:cNvSpPr txBox="true"/>
            <p:nvPr/>
          </p:nvSpPr>
          <p:spPr>
            <a:xfrm rot="0">
              <a:off x="0" y="860476"/>
              <a:ext cx="7590730" cy="480060"/>
            </a:xfrm>
            <a:prstGeom prst="rect">
              <a:avLst/>
            </a:prstGeom>
          </p:spPr>
          <p:txBody>
            <a:bodyPr anchor="t" rtlCol="false" tIns="0" lIns="0" bIns="0" rIns="0">
              <a:spAutoFit/>
            </a:bodyPr>
            <a:lstStyle/>
            <a:p>
              <a:pPr marL="0" indent="0" lvl="0">
                <a:lnSpc>
                  <a:spcPts val="3079"/>
                </a:lnSpc>
                <a:spcBef>
                  <a:spcPct val="0"/>
                </a:spcBef>
              </a:pPr>
            </a:p>
          </p:txBody>
        </p:sp>
      </p:grpSp>
      <p:grpSp>
        <p:nvGrpSpPr>
          <p:cNvPr name="Group 11" id="11"/>
          <p:cNvGrpSpPr/>
          <p:nvPr/>
        </p:nvGrpSpPr>
        <p:grpSpPr>
          <a:xfrm rot="0">
            <a:off x="9716716" y="7122866"/>
            <a:ext cx="731003" cy="760368"/>
            <a:chOff x="0" y="0"/>
            <a:chExt cx="974670" cy="1013824"/>
          </a:xfrm>
        </p:grpSpPr>
        <p:sp>
          <p:nvSpPr>
            <p:cNvPr name="AutoShape 12" id="12"/>
            <p:cNvSpPr/>
            <p:nvPr/>
          </p:nvSpPr>
          <p:spPr>
            <a:xfrm rot="0">
              <a:off x="0" y="0"/>
              <a:ext cx="974670" cy="1013824"/>
            </a:xfrm>
            <a:prstGeom prst="rect">
              <a:avLst/>
            </a:prstGeom>
            <a:solidFill>
              <a:srgbClr val="FFB923"/>
            </a:solidFill>
          </p:spPr>
        </p:sp>
        <p:sp>
          <p:nvSpPr>
            <p:cNvPr name="TextBox 13" id="13"/>
            <p:cNvSpPr txBox="true"/>
            <p:nvPr/>
          </p:nvSpPr>
          <p:spPr>
            <a:xfrm rot="0">
              <a:off x="194570" y="55004"/>
              <a:ext cx="585531" cy="856192"/>
            </a:xfrm>
            <a:prstGeom prst="rect">
              <a:avLst/>
            </a:prstGeom>
          </p:spPr>
          <p:txBody>
            <a:bodyPr anchor="t" rtlCol="false" tIns="0" lIns="0" bIns="0" rIns="0">
              <a:spAutoFit/>
            </a:bodyPr>
            <a:lstStyle/>
            <a:p>
              <a:pPr algn="ctr" marL="0" indent="0" lvl="0">
                <a:lnSpc>
                  <a:spcPts val="5200"/>
                </a:lnSpc>
                <a:spcBef>
                  <a:spcPct val="0"/>
                </a:spcBef>
              </a:pPr>
              <a:r>
                <a:rPr lang="en-US" sz="3999" spc="159">
                  <a:solidFill>
                    <a:srgbClr val="000000"/>
                  </a:solidFill>
                  <a:latin typeface="Clear Sans Regular Bold"/>
                </a:rPr>
                <a:t>4</a:t>
              </a:r>
            </a:p>
          </p:txBody>
        </p:sp>
      </p:grpSp>
      <p:grpSp>
        <p:nvGrpSpPr>
          <p:cNvPr name="Group 14" id="14"/>
          <p:cNvGrpSpPr/>
          <p:nvPr/>
        </p:nvGrpSpPr>
        <p:grpSpPr>
          <a:xfrm rot="0">
            <a:off x="10839815" y="7122866"/>
            <a:ext cx="5693048" cy="1005402"/>
            <a:chOff x="0" y="0"/>
            <a:chExt cx="7590730" cy="1340536"/>
          </a:xfrm>
        </p:grpSpPr>
        <p:sp>
          <p:nvSpPr>
            <p:cNvPr name="TextBox 15" id="15"/>
            <p:cNvSpPr txBox="true"/>
            <p:nvPr/>
          </p:nvSpPr>
          <p:spPr>
            <a:xfrm rot="0">
              <a:off x="0" y="-28575"/>
              <a:ext cx="7590730" cy="731308"/>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Routes </a:t>
              </a:r>
            </a:p>
          </p:txBody>
        </p:sp>
        <p:sp>
          <p:nvSpPr>
            <p:cNvPr name="TextBox 16" id="16"/>
            <p:cNvSpPr txBox="true"/>
            <p:nvPr/>
          </p:nvSpPr>
          <p:spPr>
            <a:xfrm rot="0">
              <a:off x="0" y="860476"/>
              <a:ext cx="7590730" cy="480060"/>
            </a:xfrm>
            <a:prstGeom prst="rect">
              <a:avLst/>
            </a:prstGeom>
          </p:spPr>
          <p:txBody>
            <a:bodyPr anchor="t" rtlCol="false" tIns="0" lIns="0" bIns="0" rIns="0">
              <a:spAutoFit/>
            </a:bodyPr>
            <a:lstStyle/>
            <a:p>
              <a:pPr marL="0" indent="0" lvl="0">
                <a:lnSpc>
                  <a:spcPts val="3079"/>
                </a:lnSpc>
                <a:spcBef>
                  <a:spcPct val="0"/>
                </a:spcBef>
              </a:pPr>
            </a:p>
          </p:txBody>
        </p:sp>
      </p:grpSp>
      <p:grpSp>
        <p:nvGrpSpPr>
          <p:cNvPr name="Group 17" id="17"/>
          <p:cNvGrpSpPr/>
          <p:nvPr/>
        </p:nvGrpSpPr>
        <p:grpSpPr>
          <a:xfrm rot="0">
            <a:off x="1492649" y="7122866"/>
            <a:ext cx="731003" cy="760368"/>
            <a:chOff x="0" y="0"/>
            <a:chExt cx="974670" cy="1013824"/>
          </a:xfrm>
        </p:grpSpPr>
        <p:sp>
          <p:nvSpPr>
            <p:cNvPr name="AutoShape 18" id="18"/>
            <p:cNvSpPr/>
            <p:nvPr/>
          </p:nvSpPr>
          <p:spPr>
            <a:xfrm rot="0">
              <a:off x="0" y="0"/>
              <a:ext cx="974670" cy="1013824"/>
            </a:xfrm>
            <a:prstGeom prst="rect">
              <a:avLst/>
            </a:prstGeom>
            <a:solidFill>
              <a:srgbClr val="FFB923"/>
            </a:solidFill>
          </p:spPr>
        </p:sp>
        <p:sp>
          <p:nvSpPr>
            <p:cNvPr name="TextBox 19" id="19"/>
            <p:cNvSpPr txBox="true"/>
            <p:nvPr/>
          </p:nvSpPr>
          <p:spPr>
            <a:xfrm rot="0">
              <a:off x="194570" y="55004"/>
              <a:ext cx="585531" cy="856192"/>
            </a:xfrm>
            <a:prstGeom prst="rect">
              <a:avLst/>
            </a:prstGeom>
          </p:spPr>
          <p:txBody>
            <a:bodyPr anchor="t" rtlCol="false" tIns="0" lIns="0" bIns="0" rIns="0">
              <a:spAutoFit/>
            </a:bodyPr>
            <a:lstStyle/>
            <a:p>
              <a:pPr algn="ctr" marL="0" indent="0" lvl="0">
                <a:lnSpc>
                  <a:spcPts val="5200"/>
                </a:lnSpc>
                <a:spcBef>
                  <a:spcPct val="0"/>
                </a:spcBef>
              </a:pPr>
              <a:r>
                <a:rPr lang="en-US" sz="3999" spc="159">
                  <a:solidFill>
                    <a:srgbClr val="000000"/>
                  </a:solidFill>
                  <a:latin typeface="Clear Sans Regular Bold"/>
                </a:rPr>
                <a:t>3</a:t>
              </a:r>
            </a:p>
          </p:txBody>
        </p:sp>
      </p:grpSp>
      <p:grpSp>
        <p:nvGrpSpPr>
          <p:cNvPr name="Group 20" id="20"/>
          <p:cNvGrpSpPr/>
          <p:nvPr/>
        </p:nvGrpSpPr>
        <p:grpSpPr>
          <a:xfrm rot="0">
            <a:off x="2615748" y="7122866"/>
            <a:ext cx="5693048" cy="1005402"/>
            <a:chOff x="0" y="0"/>
            <a:chExt cx="7590730" cy="1340536"/>
          </a:xfrm>
        </p:grpSpPr>
        <p:sp>
          <p:nvSpPr>
            <p:cNvPr name="TextBox 21" id="21"/>
            <p:cNvSpPr txBox="true"/>
            <p:nvPr/>
          </p:nvSpPr>
          <p:spPr>
            <a:xfrm rot="0">
              <a:off x="0" y="-28575"/>
              <a:ext cx="7590730" cy="731308"/>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Employees</a:t>
              </a:r>
            </a:p>
          </p:txBody>
        </p:sp>
        <p:sp>
          <p:nvSpPr>
            <p:cNvPr name="TextBox 22" id="22"/>
            <p:cNvSpPr txBox="true"/>
            <p:nvPr/>
          </p:nvSpPr>
          <p:spPr>
            <a:xfrm rot="0">
              <a:off x="0" y="860476"/>
              <a:ext cx="7590730" cy="480060"/>
            </a:xfrm>
            <a:prstGeom prst="rect">
              <a:avLst/>
            </a:prstGeom>
          </p:spPr>
          <p:txBody>
            <a:bodyPr anchor="t" rtlCol="false" tIns="0" lIns="0" bIns="0" rIns="0">
              <a:spAutoFit/>
            </a:bodyPr>
            <a:lstStyle/>
            <a:p>
              <a:pPr marL="0" indent="0" lvl="0">
                <a:lnSpc>
                  <a:spcPts val="3079"/>
                </a:lnSpc>
                <a:spcBef>
                  <a:spcPct val="0"/>
                </a:spcBef>
              </a:pPr>
            </a:p>
          </p:txBody>
        </p:sp>
      </p:grpSp>
      <p:grpSp>
        <p:nvGrpSpPr>
          <p:cNvPr name="Group 23" id="23"/>
          <p:cNvGrpSpPr/>
          <p:nvPr/>
        </p:nvGrpSpPr>
        <p:grpSpPr>
          <a:xfrm rot="0">
            <a:off x="1492649" y="4208225"/>
            <a:ext cx="731003" cy="760368"/>
            <a:chOff x="0" y="0"/>
            <a:chExt cx="974670" cy="1013824"/>
          </a:xfrm>
        </p:grpSpPr>
        <p:sp>
          <p:nvSpPr>
            <p:cNvPr name="AutoShape 24" id="24"/>
            <p:cNvSpPr/>
            <p:nvPr/>
          </p:nvSpPr>
          <p:spPr>
            <a:xfrm rot="0">
              <a:off x="0" y="0"/>
              <a:ext cx="974670" cy="1013824"/>
            </a:xfrm>
            <a:prstGeom prst="rect">
              <a:avLst/>
            </a:prstGeom>
            <a:solidFill>
              <a:srgbClr val="FFB923"/>
            </a:solidFill>
          </p:spPr>
        </p:sp>
        <p:sp>
          <p:nvSpPr>
            <p:cNvPr name="TextBox 25" id="25"/>
            <p:cNvSpPr txBox="true"/>
            <p:nvPr/>
          </p:nvSpPr>
          <p:spPr>
            <a:xfrm rot="0">
              <a:off x="194570" y="55004"/>
              <a:ext cx="585531" cy="856192"/>
            </a:xfrm>
            <a:prstGeom prst="rect">
              <a:avLst/>
            </a:prstGeom>
          </p:spPr>
          <p:txBody>
            <a:bodyPr anchor="t" rtlCol="false" tIns="0" lIns="0" bIns="0" rIns="0">
              <a:spAutoFit/>
            </a:bodyPr>
            <a:lstStyle/>
            <a:p>
              <a:pPr algn="ctr" marL="0" indent="0" lvl="0">
                <a:lnSpc>
                  <a:spcPts val="5200"/>
                </a:lnSpc>
                <a:spcBef>
                  <a:spcPct val="0"/>
                </a:spcBef>
              </a:pPr>
              <a:r>
                <a:rPr lang="en-US" sz="4000" spc="160" u="none">
                  <a:solidFill>
                    <a:srgbClr val="000000"/>
                  </a:solidFill>
                  <a:latin typeface="Clear Sans Regular Bold"/>
                </a:rPr>
                <a:t>1</a:t>
              </a:r>
            </a:p>
          </p:txBody>
        </p:sp>
      </p:grpSp>
      <p:pic>
        <p:nvPicPr>
          <p:cNvPr name="Picture 26" id="26"/>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5400000">
            <a:off x="12857023" y="4742132"/>
            <a:ext cx="10861953" cy="802736"/>
          </a:xfrm>
          <a:prstGeom prst="rect">
            <a:avLst/>
          </a:prstGeom>
        </p:spPr>
      </p:pic>
      <p:pic>
        <p:nvPicPr>
          <p:cNvPr name="Picture 27" id="27"/>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0" t="0" r="0" b="0"/>
          <a:stretch>
            <a:fillRect/>
          </a:stretch>
        </p:blipFill>
        <p:spPr>
          <a:xfrm flipH="false" flipV="false" rot="5400000">
            <a:off x="15836764" y="1555077"/>
            <a:ext cx="689712" cy="702485"/>
          </a:xfrm>
          <a:prstGeom prst="rect">
            <a:avLst/>
          </a:prstGeom>
        </p:spPr>
      </p:pic>
      <p:grpSp>
        <p:nvGrpSpPr>
          <p:cNvPr name="Group 28" id="28"/>
          <p:cNvGrpSpPr/>
          <p:nvPr/>
        </p:nvGrpSpPr>
        <p:grpSpPr>
          <a:xfrm rot="0">
            <a:off x="1183356" y="1028700"/>
            <a:ext cx="6164210" cy="1514006"/>
            <a:chOff x="0" y="0"/>
            <a:chExt cx="8218947" cy="2018675"/>
          </a:xfrm>
        </p:grpSpPr>
        <p:sp>
          <p:nvSpPr>
            <p:cNvPr name="TextBox 29" id="29"/>
            <p:cNvSpPr txBox="true"/>
            <p:nvPr/>
          </p:nvSpPr>
          <p:spPr>
            <a:xfrm rot="0">
              <a:off x="0" y="76200"/>
              <a:ext cx="8218947" cy="1389031"/>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Conclusion</a:t>
              </a:r>
            </a:p>
          </p:txBody>
        </p:sp>
        <p:pic>
          <p:nvPicPr>
            <p:cNvPr name="Picture 30" id="30"/>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0">
              <a:off x="0" y="1649219"/>
              <a:ext cx="4999175" cy="369457"/>
            </a:xfrm>
            <a:prstGeom prst="rect">
              <a:avLst/>
            </a:prstGeom>
          </p:spPr>
        </p:pic>
      </p:grpSp>
    </p:spTree>
  </p:cSld>
  <p:clrMapOvr>
    <a:masterClrMapping/>
  </p:clrMapOvr>
</p:sld>
</file>

<file path=ppt/slides/slide2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164922" y="-164922"/>
            <a:ext cx="8368716" cy="10616844"/>
          </a:xfrm>
          <a:prstGeom prst="rect">
            <a:avLst/>
          </a:prstGeom>
          <a:solidFill>
            <a:srgbClr val="FFB923"/>
          </a:solidFill>
        </p:spPr>
      </p:sp>
      <p:grpSp>
        <p:nvGrpSpPr>
          <p:cNvPr name="Group 3" id="3"/>
          <p:cNvGrpSpPr/>
          <p:nvPr/>
        </p:nvGrpSpPr>
        <p:grpSpPr>
          <a:xfrm rot="0">
            <a:off x="1028700" y="2542332"/>
            <a:ext cx="6259257" cy="3072385"/>
            <a:chOff x="0" y="0"/>
            <a:chExt cx="8345676" cy="4096514"/>
          </a:xfrm>
        </p:grpSpPr>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0">
              <a:off x="0" y="3647835"/>
              <a:ext cx="6071136" cy="448678"/>
            </a:xfrm>
            <a:prstGeom prst="rect">
              <a:avLst/>
            </a:prstGeom>
          </p:spPr>
        </p:pic>
        <p:sp>
          <p:nvSpPr>
            <p:cNvPr name="TextBox 5" id="5"/>
            <p:cNvSpPr txBox="true"/>
            <p:nvPr/>
          </p:nvSpPr>
          <p:spPr>
            <a:xfrm rot="0">
              <a:off x="0" y="76200"/>
              <a:ext cx="8345676" cy="3217333"/>
            </a:xfrm>
            <a:prstGeom prst="rect">
              <a:avLst/>
            </a:prstGeom>
          </p:spPr>
          <p:txBody>
            <a:bodyPr anchor="t" rtlCol="false" tIns="0" lIns="0" bIns="0" rIns="0">
              <a:spAutoFit/>
            </a:bodyPr>
            <a:lstStyle/>
            <a:p>
              <a:pPr marL="0" indent="0" lvl="0">
                <a:lnSpc>
                  <a:spcPts val="9349"/>
                </a:lnSpc>
                <a:spcBef>
                  <a:spcPct val="0"/>
                </a:spcBef>
              </a:pPr>
              <a:r>
                <a:rPr lang="en-US" sz="8499">
                  <a:solidFill>
                    <a:srgbClr val="FFFFFF"/>
                  </a:solidFill>
                  <a:latin typeface="Hammersmith One Bold"/>
                </a:rPr>
                <a:t>Thank you for listening</a:t>
              </a:r>
            </a:p>
          </p:txBody>
        </p:sp>
      </p:grpSp>
      <p:sp>
        <p:nvSpPr>
          <p:cNvPr name="AutoShape 6" id="6"/>
          <p:cNvSpPr/>
          <p:nvPr/>
        </p:nvSpPr>
        <p:spPr>
          <a:xfrm rot="0">
            <a:off x="10176524" y="4681167"/>
            <a:ext cx="6258166" cy="0"/>
          </a:xfrm>
          <a:prstGeom prst="line">
            <a:avLst/>
          </a:prstGeom>
          <a:ln cap="rnd" w="19050">
            <a:solidFill>
              <a:srgbClr val="FFB923"/>
            </a:solidFill>
            <a:prstDash val="solid"/>
            <a:headEnd type="none" len="sm" w="sm"/>
            <a:tailEnd type="none" len="sm" w="sm"/>
          </a:ln>
        </p:spPr>
      </p:sp>
      <p:grpSp>
        <p:nvGrpSpPr>
          <p:cNvPr name="Group 7" id="7"/>
          <p:cNvGrpSpPr/>
          <p:nvPr/>
        </p:nvGrpSpPr>
        <p:grpSpPr>
          <a:xfrm rot="0">
            <a:off x="10176524" y="1675682"/>
            <a:ext cx="6258166" cy="2644798"/>
            <a:chOff x="0" y="0"/>
            <a:chExt cx="8344221" cy="3526397"/>
          </a:xfrm>
        </p:grpSpPr>
        <p:sp>
          <p:nvSpPr>
            <p:cNvPr name="TextBox 8" id="8"/>
            <p:cNvSpPr txBox="true"/>
            <p:nvPr/>
          </p:nvSpPr>
          <p:spPr>
            <a:xfrm rot="0">
              <a:off x="0" y="-28575"/>
              <a:ext cx="8344221" cy="744008"/>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Lennert Van den Broeck </a:t>
              </a:r>
            </a:p>
          </p:txBody>
        </p:sp>
        <p:sp>
          <p:nvSpPr>
            <p:cNvPr name="TextBox 9" id="9"/>
            <p:cNvSpPr txBox="true"/>
            <p:nvPr/>
          </p:nvSpPr>
          <p:spPr>
            <a:xfrm rot="0">
              <a:off x="0" y="911231"/>
              <a:ext cx="8344221" cy="744008"/>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Mathew Ugwu</a:t>
              </a:r>
            </a:p>
          </p:txBody>
        </p:sp>
        <p:sp>
          <p:nvSpPr>
            <p:cNvPr name="TextBox 10" id="10"/>
            <p:cNvSpPr txBox="true"/>
            <p:nvPr/>
          </p:nvSpPr>
          <p:spPr>
            <a:xfrm rot="0">
              <a:off x="0" y="1818442"/>
              <a:ext cx="8344221" cy="744008"/>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Wouter Dewitte</a:t>
              </a:r>
            </a:p>
          </p:txBody>
        </p:sp>
        <p:sp>
          <p:nvSpPr>
            <p:cNvPr name="TextBox 11" id="11"/>
            <p:cNvSpPr txBox="true"/>
            <p:nvPr/>
          </p:nvSpPr>
          <p:spPr>
            <a:xfrm rot="0">
              <a:off x="0" y="2782388"/>
              <a:ext cx="8344221" cy="744008"/>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Guillaume Lambert</a:t>
              </a:r>
            </a:p>
          </p:txBody>
        </p:sp>
      </p:grpSp>
      <p:sp>
        <p:nvSpPr>
          <p:cNvPr name="TextBox 12" id="12"/>
          <p:cNvSpPr txBox="true"/>
          <p:nvPr/>
        </p:nvSpPr>
        <p:spPr>
          <a:xfrm rot="0">
            <a:off x="10176524" y="5114925"/>
            <a:ext cx="6258166" cy="3470275"/>
          </a:xfrm>
          <a:prstGeom prst="rect">
            <a:avLst/>
          </a:prstGeom>
        </p:spPr>
        <p:txBody>
          <a:bodyPr anchor="t" rtlCol="false" tIns="0" lIns="0" bIns="0" rIns="0">
            <a:spAutoFit/>
          </a:bodyPr>
          <a:lstStyle/>
          <a:p>
            <a:pPr>
              <a:lnSpc>
                <a:spcPts val="4550"/>
              </a:lnSpc>
            </a:pPr>
            <a:r>
              <a:rPr lang="en-US" sz="3500">
                <a:solidFill>
                  <a:srgbClr val="000000"/>
                </a:solidFill>
                <a:latin typeface="Hammersmith One"/>
              </a:rPr>
              <a:t>Master Business Engineering: Data Analytics</a:t>
            </a:r>
          </a:p>
          <a:p>
            <a:pPr>
              <a:lnSpc>
                <a:spcPts val="4550"/>
              </a:lnSpc>
            </a:pPr>
            <a:r>
              <a:rPr lang="en-US" sz="3500">
                <a:solidFill>
                  <a:srgbClr val="000000"/>
                </a:solidFill>
                <a:latin typeface="Hammersmith One"/>
              </a:rPr>
              <a:t>-</a:t>
            </a:r>
          </a:p>
          <a:p>
            <a:pPr>
              <a:lnSpc>
                <a:spcPts val="4550"/>
              </a:lnSpc>
            </a:pPr>
            <a:r>
              <a:rPr lang="en-US" sz="3500">
                <a:solidFill>
                  <a:srgbClr val="000000"/>
                </a:solidFill>
                <a:latin typeface="Hammersmith One"/>
              </a:rPr>
              <a:t>Analytical Customer Relationship Management</a:t>
            </a:r>
          </a:p>
          <a:p>
            <a:pPr>
              <a:lnSpc>
                <a:spcPts val="4550"/>
              </a:lnSpc>
            </a:pP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82503" y="-262325"/>
            <a:ext cx="6335537" cy="10811649"/>
          </a:xfrm>
          <a:prstGeom prst="rect">
            <a:avLst/>
          </a:prstGeom>
          <a:solidFill>
            <a:srgbClr val="FFB923"/>
          </a:solidFill>
        </p:spPr>
      </p:sp>
      <p:grpSp>
        <p:nvGrpSpPr>
          <p:cNvPr name="Group 3" id="3"/>
          <p:cNvGrpSpPr/>
          <p:nvPr/>
        </p:nvGrpSpPr>
        <p:grpSpPr>
          <a:xfrm rot="0">
            <a:off x="925621" y="1268770"/>
            <a:ext cx="4201793" cy="2829631"/>
            <a:chOff x="0" y="0"/>
            <a:chExt cx="5602390" cy="3772841"/>
          </a:xfrm>
        </p:grpSpPr>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0">
              <a:off x="0" y="3409878"/>
              <a:ext cx="4911312" cy="362963"/>
            </a:xfrm>
            <a:prstGeom prst="rect">
              <a:avLst/>
            </a:prstGeom>
          </p:spPr>
        </p:pic>
        <p:sp>
          <p:nvSpPr>
            <p:cNvPr name="TextBox 5" id="5"/>
            <p:cNvSpPr txBox="true"/>
            <p:nvPr/>
          </p:nvSpPr>
          <p:spPr>
            <a:xfrm rot="0">
              <a:off x="0" y="85725"/>
              <a:ext cx="5602390" cy="2969049"/>
            </a:xfrm>
            <a:prstGeom prst="rect">
              <a:avLst/>
            </a:prstGeom>
          </p:spPr>
          <p:txBody>
            <a:bodyPr anchor="t" rtlCol="false" tIns="0" lIns="0" bIns="0" rIns="0">
              <a:spAutoFit/>
            </a:bodyPr>
            <a:lstStyle/>
            <a:p>
              <a:pPr algn="l" marL="0" indent="0" lvl="0">
                <a:lnSpc>
                  <a:spcPts val="8690"/>
                </a:lnSpc>
                <a:spcBef>
                  <a:spcPct val="0"/>
                </a:spcBef>
              </a:pPr>
              <a:r>
                <a:rPr lang="en-US" sz="7900">
                  <a:solidFill>
                    <a:srgbClr val="FFFFFF"/>
                  </a:solidFill>
                  <a:latin typeface="Hammersmith One Bold"/>
                </a:rPr>
                <a:t>Table of contents</a:t>
              </a:r>
            </a:p>
          </p:txBody>
        </p:sp>
      </p:grpSp>
      <p:sp>
        <p:nvSpPr>
          <p:cNvPr name="TextBox 6" id="6"/>
          <p:cNvSpPr txBox="true"/>
          <p:nvPr/>
        </p:nvSpPr>
        <p:spPr>
          <a:xfrm rot="0">
            <a:off x="9326249" y="5404904"/>
            <a:ext cx="10883937" cy="721088"/>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2.3 Employees</a:t>
            </a:r>
          </a:p>
        </p:txBody>
      </p:sp>
      <p:grpSp>
        <p:nvGrpSpPr>
          <p:cNvPr name="Group 7" id="7"/>
          <p:cNvGrpSpPr/>
          <p:nvPr/>
        </p:nvGrpSpPr>
        <p:grpSpPr>
          <a:xfrm rot="0">
            <a:off x="7133285" y="922768"/>
            <a:ext cx="13076901" cy="692004"/>
            <a:chOff x="0" y="0"/>
            <a:chExt cx="17435869" cy="922672"/>
          </a:xfrm>
        </p:grpSpPr>
        <p:pic>
          <p:nvPicPr>
            <p:cNvPr name="Picture 8" id="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9" id="9"/>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1. Introduction</a:t>
              </a:r>
            </a:p>
          </p:txBody>
        </p:sp>
      </p:grpSp>
      <p:grpSp>
        <p:nvGrpSpPr>
          <p:cNvPr name="Group 10" id="10"/>
          <p:cNvGrpSpPr/>
          <p:nvPr/>
        </p:nvGrpSpPr>
        <p:grpSpPr>
          <a:xfrm rot="0">
            <a:off x="7133285" y="2154142"/>
            <a:ext cx="13076901" cy="692004"/>
            <a:chOff x="0" y="0"/>
            <a:chExt cx="17435869" cy="922672"/>
          </a:xfrm>
        </p:grpSpPr>
        <p:pic>
          <p:nvPicPr>
            <p:cNvPr name="Picture 11" id="11"/>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2" id="12"/>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2. Problems and solutions</a:t>
              </a:r>
            </a:p>
          </p:txBody>
        </p:sp>
      </p:grpSp>
      <p:grpSp>
        <p:nvGrpSpPr>
          <p:cNvPr name="Group 13" id="13"/>
          <p:cNvGrpSpPr/>
          <p:nvPr/>
        </p:nvGrpSpPr>
        <p:grpSpPr>
          <a:xfrm rot="0">
            <a:off x="7133285" y="7957588"/>
            <a:ext cx="13076901" cy="692004"/>
            <a:chOff x="0" y="0"/>
            <a:chExt cx="17435869" cy="922672"/>
          </a:xfrm>
        </p:grpSpPr>
        <p:pic>
          <p:nvPicPr>
            <p:cNvPr name="Picture 14" id="1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5" id="15"/>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3. Conclusions</a:t>
              </a:r>
            </a:p>
          </p:txBody>
        </p:sp>
      </p:grpSp>
      <p:pic>
        <p:nvPicPr>
          <p:cNvPr name="Picture 16" id="1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949713" y="4280646"/>
            <a:ext cx="1037327" cy="635363"/>
          </a:xfrm>
          <a:prstGeom prst="rect">
            <a:avLst/>
          </a:prstGeom>
        </p:spPr>
      </p:pic>
      <p:pic>
        <p:nvPicPr>
          <p:cNvPr name="Picture 17" id="17"/>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7949713" y="3077469"/>
            <a:ext cx="1111596" cy="628557"/>
          </a:xfrm>
          <a:prstGeom prst="rect">
            <a:avLst/>
          </a:prstGeom>
        </p:spPr>
      </p:pic>
      <p:pic>
        <p:nvPicPr>
          <p:cNvPr name="Picture 18" id="18"/>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8004173" y="6669480"/>
            <a:ext cx="1002677" cy="822195"/>
          </a:xfrm>
          <a:prstGeom prst="rect">
            <a:avLst/>
          </a:prstGeom>
        </p:spPr>
      </p:pic>
      <p:pic>
        <p:nvPicPr>
          <p:cNvPr name="Picture 19" id="19"/>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0">
            <a:off x="7880876" y="5331700"/>
            <a:ext cx="1175001" cy="953219"/>
          </a:xfrm>
          <a:prstGeom prst="rect">
            <a:avLst/>
          </a:prstGeom>
        </p:spPr>
      </p:pic>
      <p:sp>
        <p:nvSpPr>
          <p:cNvPr name="TextBox 20" id="20"/>
          <p:cNvSpPr txBox="true"/>
          <p:nvPr/>
        </p:nvSpPr>
        <p:spPr>
          <a:xfrm rot="0">
            <a:off x="9326249" y="6677171"/>
            <a:ext cx="10883937" cy="721088"/>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2.4 Routes &amp; Visits</a:t>
            </a:r>
          </a:p>
        </p:txBody>
      </p:sp>
      <p:sp>
        <p:nvSpPr>
          <p:cNvPr name="TextBox 21" id="21"/>
          <p:cNvSpPr txBox="true"/>
          <p:nvPr/>
        </p:nvSpPr>
        <p:spPr>
          <a:xfrm rot="0">
            <a:off x="9326249" y="2984938"/>
            <a:ext cx="10883937" cy="730425"/>
          </a:xfrm>
          <a:prstGeom prst="rect">
            <a:avLst/>
          </a:prstGeom>
        </p:spPr>
        <p:txBody>
          <a:bodyPr anchor="t" rtlCol="false" tIns="0" lIns="0" bIns="0" rIns="0">
            <a:spAutoFit/>
          </a:bodyPr>
          <a:lstStyle/>
          <a:p>
            <a:pPr>
              <a:lnSpc>
                <a:spcPts val="5940"/>
              </a:lnSpc>
            </a:pPr>
            <a:r>
              <a:rPr lang="en-US" sz="4243" u="sng">
                <a:solidFill>
                  <a:srgbClr val="000000"/>
                </a:solidFill>
                <a:latin typeface="Clear Sans Regular Bold"/>
              </a:rPr>
              <a:t>2.1 Products</a:t>
            </a:r>
          </a:p>
        </p:txBody>
      </p:sp>
      <p:sp>
        <p:nvSpPr>
          <p:cNvPr name="TextBox 22" id="22"/>
          <p:cNvSpPr txBox="true"/>
          <p:nvPr/>
        </p:nvSpPr>
        <p:spPr>
          <a:xfrm rot="0">
            <a:off x="9326249" y="4194921"/>
            <a:ext cx="10883937" cy="721088"/>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2.2 Customers</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pic>
        <p:nvPicPr>
          <p:cNvPr name="Picture 2" id="2"/>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5400000">
            <a:off x="12761773" y="4742132"/>
            <a:ext cx="10861953" cy="802736"/>
          </a:xfrm>
          <a:prstGeom prst="rect">
            <a:avLst/>
          </a:prstGeom>
        </p:spPr>
      </p:pic>
      <p:pic>
        <p:nvPicPr>
          <p:cNvPr name="Picture 3" id="3"/>
          <p:cNvPicPr>
            <a:picLocks noChangeAspect="true"/>
          </p:cNvPicPr>
          <p:nvPr/>
        </p:nvPicPr>
        <p:blipFill>
          <a:blip r:embed="rId5"/>
          <a:srcRect l="7387" t="7957" r="9328" b="8508"/>
          <a:stretch>
            <a:fillRect/>
          </a:stretch>
        </p:blipFill>
        <p:spPr>
          <a:xfrm flipH="false" flipV="false" rot="0">
            <a:off x="4066141" y="2219262"/>
            <a:ext cx="13181250" cy="6610416"/>
          </a:xfrm>
          <a:prstGeom prst="rect">
            <a:avLst/>
          </a:prstGeom>
        </p:spPr>
      </p:pic>
      <p:sp>
        <p:nvSpPr>
          <p:cNvPr name="AutoShape 4" id="4"/>
          <p:cNvSpPr/>
          <p:nvPr/>
        </p:nvSpPr>
        <p:spPr>
          <a:xfrm rot="7569838">
            <a:off x="11851778" y="6415337"/>
            <a:ext cx="1085576" cy="0"/>
          </a:xfrm>
          <a:prstGeom prst="line">
            <a:avLst/>
          </a:prstGeom>
          <a:ln cap="rnd" w="85725">
            <a:solidFill>
              <a:srgbClr val="FF1616"/>
            </a:solidFill>
            <a:prstDash val="solid"/>
            <a:headEnd type="none" len="sm" w="sm"/>
            <a:tailEnd type="triangle" len="med" w="lg"/>
          </a:ln>
        </p:spPr>
      </p:sp>
      <p:sp>
        <p:nvSpPr>
          <p:cNvPr name="AutoShape 5" id="5"/>
          <p:cNvSpPr/>
          <p:nvPr/>
        </p:nvSpPr>
        <p:spPr>
          <a:xfrm rot="7569838">
            <a:off x="11851778" y="4297675"/>
            <a:ext cx="1085576" cy="0"/>
          </a:xfrm>
          <a:prstGeom prst="line">
            <a:avLst/>
          </a:prstGeom>
          <a:ln cap="rnd" w="95250">
            <a:solidFill>
              <a:srgbClr val="FF1616"/>
            </a:solidFill>
            <a:prstDash val="solid"/>
            <a:headEnd type="none" len="sm" w="sm"/>
            <a:tailEnd type="triangle" len="med" w="lg"/>
          </a:ln>
        </p:spPr>
      </p:sp>
      <p:sp>
        <p:nvSpPr>
          <p:cNvPr name="TextBox 6" id="6"/>
          <p:cNvSpPr txBox="true"/>
          <p:nvPr/>
        </p:nvSpPr>
        <p:spPr>
          <a:xfrm rot="0">
            <a:off x="1872308" y="9229725"/>
            <a:ext cx="9684305" cy="617220"/>
          </a:xfrm>
          <a:prstGeom prst="rect">
            <a:avLst/>
          </a:prstGeom>
        </p:spPr>
        <p:txBody>
          <a:bodyPr anchor="t" rtlCol="false" tIns="0" lIns="0" bIns="0" rIns="0">
            <a:spAutoFit/>
          </a:bodyPr>
          <a:lstStyle/>
          <a:p>
            <a:pPr>
              <a:lnSpc>
                <a:spcPts val="5070"/>
              </a:lnSpc>
            </a:pPr>
            <a:r>
              <a:rPr lang="en-US" sz="3900">
                <a:solidFill>
                  <a:srgbClr val="000000"/>
                </a:solidFill>
                <a:latin typeface="Hammersmith One"/>
              </a:rPr>
              <a:t>+Proportion of products in family </a:t>
            </a:r>
          </a:p>
        </p:txBody>
      </p:sp>
      <p:grpSp>
        <p:nvGrpSpPr>
          <p:cNvPr name="Group 7" id="7"/>
          <p:cNvGrpSpPr/>
          <p:nvPr/>
        </p:nvGrpSpPr>
        <p:grpSpPr>
          <a:xfrm rot="0">
            <a:off x="1872308" y="536451"/>
            <a:ext cx="6164210" cy="1517615"/>
            <a:chOff x="0" y="0"/>
            <a:chExt cx="8218947" cy="2023487"/>
          </a:xfrm>
        </p:grpSpPr>
        <p:sp>
          <p:nvSpPr>
            <p:cNvPr name="TextBox 8" id="8"/>
            <p:cNvSpPr txBox="true"/>
            <p:nvPr/>
          </p:nvSpPr>
          <p:spPr>
            <a:xfrm rot="0">
              <a:off x="0" y="76200"/>
              <a:ext cx="8218947" cy="1393843"/>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Product family</a:t>
              </a:r>
            </a:p>
          </p:txBody>
        </p:sp>
        <p:pic>
          <p:nvPicPr>
            <p:cNvPr name="Picture 9" id="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0" y="1654031"/>
              <a:ext cx="4999175" cy="369457"/>
            </a:xfrm>
            <a:prstGeom prst="rect">
              <a:avLst/>
            </a:prstGeom>
          </p:spPr>
        </p:pic>
      </p:grpSp>
      <p:pic>
        <p:nvPicPr>
          <p:cNvPr name="Picture 10" id="10"/>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15464252" y="536451"/>
            <a:ext cx="1795048" cy="1015018"/>
          </a:xfrm>
          <a:prstGeom prst="rect">
            <a:avLst/>
          </a:prstGeom>
        </p:spPr>
      </p:pic>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8752024" y="3574188"/>
            <a:ext cx="8711383" cy="0"/>
          </a:xfrm>
          <a:prstGeom prst="line">
            <a:avLst/>
          </a:prstGeom>
          <a:ln cap="rnd" w="19050">
            <a:solidFill>
              <a:srgbClr val="FFB923"/>
            </a:solidFill>
            <a:prstDash val="solid"/>
            <a:headEnd type="none" len="sm" w="sm"/>
            <a:tailEnd type="none" len="sm" w="sm"/>
          </a:ln>
        </p:spPr>
      </p:sp>
      <p:sp>
        <p:nvSpPr>
          <p:cNvPr name="AutoShape 3" id="3"/>
          <p:cNvSpPr/>
          <p:nvPr/>
        </p:nvSpPr>
        <p:spPr>
          <a:xfrm rot="0">
            <a:off x="8752024" y="6403760"/>
            <a:ext cx="8711383" cy="0"/>
          </a:xfrm>
          <a:prstGeom prst="line">
            <a:avLst/>
          </a:prstGeom>
          <a:ln cap="rnd" w="19050">
            <a:solidFill>
              <a:srgbClr val="FFB923"/>
            </a:solidFill>
            <a:prstDash val="solid"/>
            <a:headEnd type="none" len="sm" w="sm"/>
            <a:tailEnd type="none" len="sm" w="sm"/>
          </a:ln>
        </p:spPr>
      </p:sp>
      <p:sp>
        <p:nvSpPr>
          <p:cNvPr name="AutoShape 4" id="4"/>
          <p:cNvSpPr/>
          <p:nvPr/>
        </p:nvSpPr>
        <p:spPr>
          <a:xfrm rot="0">
            <a:off x="-164922" y="-164922"/>
            <a:ext cx="8368716" cy="10616844"/>
          </a:xfrm>
          <a:prstGeom prst="rect">
            <a:avLst/>
          </a:prstGeom>
          <a:solidFill>
            <a:srgbClr val="FFB923"/>
          </a:solidFill>
        </p:spPr>
      </p:sp>
      <p:sp>
        <p:nvSpPr>
          <p:cNvPr name="TextBox 5" id="5"/>
          <p:cNvSpPr txBox="true"/>
          <p:nvPr/>
        </p:nvSpPr>
        <p:spPr>
          <a:xfrm rot="0">
            <a:off x="10558373" y="2007935"/>
            <a:ext cx="5098686" cy="777240"/>
          </a:xfrm>
          <a:prstGeom prst="rect">
            <a:avLst/>
          </a:prstGeom>
        </p:spPr>
        <p:txBody>
          <a:bodyPr anchor="t" rtlCol="false" tIns="0" lIns="0" bIns="0" rIns="0">
            <a:spAutoFit/>
          </a:bodyPr>
          <a:lstStyle/>
          <a:p>
            <a:pPr>
              <a:lnSpc>
                <a:spcPts val="6239"/>
              </a:lnSpc>
            </a:pPr>
            <a:r>
              <a:rPr lang="en-US" sz="4799">
                <a:solidFill>
                  <a:srgbClr val="000000"/>
                </a:solidFill>
                <a:latin typeface="Hammersmith One"/>
              </a:rPr>
              <a:t>Similar Customers</a:t>
            </a:r>
          </a:p>
        </p:txBody>
      </p:sp>
      <p:sp>
        <p:nvSpPr>
          <p:cNvPr name="TextBox 6" id="6"/>
          <p:cNvSpPr txBox="true"/>
          <p:nvPr/>
        </p:nvSpPr>
        <p:spPr>
          <a:xfrm rot="0">
            <a:off x="10257679" y="4667709"/>
            <a:ext cx="5700073" cy="777240"/>
          </a:xfrm>
          <a:prstGeom prst="rect">
            <a:avLst/>
          </a:prstGeom>
        </p:spPr>
        <p:txBody>
          <a:bodyPr anchor="t" rtlCol="false" tIns="0" lIns="0" bIns="0" rIns="0">
            <a:spAutoFit/>
          </a:bodyPr>
          <a:lstStyle/>
          <a:p>
            <a:pPr>
              <a:lnSpc>
                <a:spcPts val="6240"/>
              </a:lnSpc>
            </a:pPr>
            <a:r>
              <a:rPr lang="en-US" sz="4800">
                <a:solidFill>
                  <a:srgbClr val="000000"/>
                </a:solidFill>
                <a:latin typeface="Hammersmith One"/>
              </a:rPr>
              <a:t>Correlated Products</a:t>
            </a:r>
          </a:p>
        </p:txBody>
      </p:sp>
      <p:sp>
        <p:nvSpPr>
          <p:cNvPr name="TextBox 7" id="7"/>
          <p:cNvSpPr txBox="true"/>
          <p:nvPr/>
        </p:nvSpPr>
        <p:spPr>
          <a:xfrm rot="0">
            <a:off x="12140203" y="7454200"/>
            <a:ext cx="1935026" cy="777240"/>
          </a:xfrm>
          <a:prstGeom prst="rect">
            <a:avLst/>
          </a:prstGeom>
        </p:spPr>
        <p:txBody>
          <a:bodyPr anchor="t" rtlCol="false" tIns="0" lIns="0" bIns="0" rIns="0">
            <a:spAutoFit/>
          </a:bodyPr>
          <a:lstStyle/>
          <a:p>
            <a:pPr>
              <a:lnSpc>
                <a:spcPts val="6240"/>
              </a:lnSpc>
            </a:pPr>
            <a:r>
              <a:rPr lang="en-US" sz="4800">
                <a:solidFill>
                  <a:srgbClr val="000000"/>
                </a:solidFill>
                <a:latin typeface="Hammersmith One"/>
              </a:rPr>
              <a:t>Region</a:t>
            </a:r>
          </a:p>
        </p:txBody>
      </p:sp>
      <p:sp>
        <p:nvSpPr>
          <p:cNvPr name="TextBox 8" id="8"/>
          <p:cNvSpPr txBox="true"/>
          <p:nvPr/>
        </p:nvSpPr>
        <p:spPr>
          <a:xfrm rot="0">
            <a:off x="571626" y="1552342"/>
            <a:ext cx="7166568" cy="1845976"/>
          </a:xfrm>
          <a:prstGeom prst="rect">
            <a:avLst/>
          </a:prstGeom>
        </p:spPr>
        <p:txBody>
          <a:bodyPr anchor="t" rtlCol="false" tIns="0" lIns="0" bIns="0" rIns="0">
            <a:spAutoFit/>
          </a:bodyPr>
          <a:lstStyle/>
          <a:p>
            <a:pPr>
              <a:lnSpc>
                <a:spcPts val="7265"/>
              </a:lnSpc>
            </a:pPr>
            <a:r>
              <a:rPr lang="en-US" sz="6604">
                <a:solidFill>
                  <a:srgbClr val="FFFFFF"/>
                </a:solidFill>
                <a:latin typeface="Hammersmith One Bold"/>
              </a:rPr>
              <a:t>Recommendation</a:t>
            </a:r>
          </a:p>
          <a:p>
            <a:pPr algn="l" marL="0" indent="0" lvl="0">
              <a:lnSpc>
                <a:spcPts val="7260"/>
              </a:lnSpc>
              <a:spcBef>
                <a:spcPct val="0"/>
              </a:spcBef>
            </a:pPr>
            <a:r>
              <a:rPr lang="en-US" sz="6600">
                <a:solidFill>
                  <a:srgbClr val="FFFFFF"/>
                </a:solidFill>
                <a:latin typeface="Hammersmith One Bold"/>
              </a:rPr>
              <a:t>Engine</a:t>
            </a:r>
          </a:p>
        </p:txBody>
      </p:sp>
      <p:pic>
        <p:nvPicPr>
          <p:cNvPr name="Picture 9" id="9"/>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0" t="0" r="0" b="0"/>
          <a:stretch>
            <a:fillRect/>
          </a:stretch>
        </p:blipFill>
        <p:spPr>
          <a:xfrm flipH="false" flipV="false" rot="0">
            <a:off x="15464252" y="521191"/>
            <a:ext cx="1795048" cy="1015018"/>
          </a:xfrm>
          <a:prstGeom prst="rect">
            <a:avLst/>
          </a:prstGeom>
        </p:spPr>
      </p:pic>
      <p:grpSp>
        <p:nvGrpSpPr>
          <p:cNvPr name="Group 10" id="10"/>
          <p:cNvGrpSpPr/>
          <p:nvPr/>
        </p:nvGrpSpPr>
        <p:grpSpPr>
          <a:xfrm rot="0">
            <a:off x="0" y="4715334"/>
            <a:ext cx="8203794" cy="5569826"/>
            <a:chOff x="0" y="0"/>
            <a:chExt cx="10938391" cy="7426435"/>
          </a:xfrm>
        </p:grpSpPr>
        <p:pic>
          <p:nvPicPr>
            <p:cNvPr name="Picture 11" id="11"/>
            <p:cNvPicPr>
              <a:picLocks noChangeAspect="true"/>
            </p:cNvPicPr>
            <p:nvPr/>
          </p:nvPicPr>
          <p:blipFill>
            <a:blip r:embed="rId5"/>
            <a:srcRect l="0" t="4156" r="0" b="4156"/>
            <a:stretch>
              <a:fillRect/>
            </a:stretch>
          </p:blipFill>
          <p:spPr>
            <a:xfrm>
              <a:off x="0" y="0"/>
              <a:ext cx="3476797" cy="4781623"/>
            </a:xfrm>
            <a:prstGeom prst="rect">
              <a:avLst/>
            </a:prstGeom>
          </p:spPr>
        </p:pic>
        <p:pic>
          <p:nvPicPr>
            <p:cNvPr name="Picture 12" id="12"/>
            <p:cNvPicPr>
              <a:picLocks noChangeAspect="true"/>
            </p:cNvPicPr>
            <p:nvPr/>
          </p:nvPicPr>
          <p:blipFill>
            <a:blip r:embed="rId6"/>
            <a:srcRect l="0" t="3561" r="6667" b="3561"/>
            <a:stretch>
              <a:fillRect/>
            </a:stretch>
          </p:blipFill>
          <p:spPr>
            <a:xfrm>
              <a:off x="3730797" y="0"/>
              <a:ext cx="7207594" cy="4781623"/>
            </a:xfrm>
            <a:prstGeom prst="rect">
              <a:avLst/>
            </a:prstGeom>
          </p:spPr>
        </p:pic>
        <p:pic>
          <p:nvPicPr>
            <p:cNvPr name="Picture 13" id="13"/>
            <p:cNvPicPr>
              <a:picLocks noChangeAspect="true"/>
            </p:cNvPicPr>
            <p:nvPr/>
          </p:nvPicPr>
          <p:blipFill>
            <a:blip r:embed="rId7"/>
            <a:srcRect l="0" t="11171" r="0" b="11171"/>
            <a:stretch>
              <a:fillRect/>
            </a:stretch>
          </p:blipFill>
          <p:spPr>
            <a:xfrm>
              <a:off x="0" y="5035623"/>
              <a:ext cx="5469196" cy="2390812"/>
            </a:xfrm>
            <a:prstGeom prst="rect">
              <a:avLst/>
            </a:prstGeom>
          </p:spPr>
        </p:pic>
        <p:pic>
          <p:nvPicPr>
            <p:cNvPr name="Picture 14" id="14"/>
            <p:cNvPicPr>
              <a:picLocks noChangeAspect="true"/>
            </p:cNvPicPr>
            <p:nvPr/>
          </p:nvPicPr>
          <p:blipFill>
            <a:blip r:embed="rId8"/>
            <a:srcRect l="0" t="15617" r="0" b="15617"/>
            <a:stretch>
              <a:fillRect/>
            </a:stretch>
          </p:blipFill>
          <p:spPr>
            <a:xfrm>
              <a:off x="5723196" y="5035623"/>
              <a:ext cx="5215196" cy="2390812"/>
            </a:xfrm>
            <a:prstGeom prst="rect">
              <a:avLst/>
            </a:prstGeom>
          </p:spPr>
        </p:pic>
      </p:gr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AutoShape 2" id="2"/>
          <p:cNvSpPr/>
          <p:nvPr/>
        </p:nvSpPr>
        <p:spPr>
          <a:xfrm rot="0">
            <a:off x="-282503" y="-262325"/>
            <a:ext cx="6335537" cy="10811649"/>
          </a:xfrm>
          <a:prstGeom prst="rect">
            <a:avLst/>
          </a:prstGeom>
          <a:solidFill>
            <a:srgbClr val="FFB923"/>
          </a:solidFill>
        </p:spPr>
      </p:sp>
      <p:grpSp>
        <p:nvGrpSpPr>
          <p:cNvPr name="Group 3" id="3"/>
          <p:cNvGrpSpPr/>
          <p:nvPr/>
        </p:nvGrpSpPr>
        <p:grpSpPr>
          <a:xfrm rot="0">
            <a:off x="925621" y="1268770"/>
            <a:ext cx="4201793" cy="2829631"/>
            <a:chOff x="0" y="0"/>
            <a:chExt cx="5602390" cy="3772841"/>
          </a:xfrm>
        </p:grpSpPr>
        <p:pic>
          <p:nvPicPr>
            <p:cNvPr name="Picture 4" id="4"/>
            <p:cNvPicPr>
              <a:picLocks noChangeAspect="true"/>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60" t="21264" r="6608" b="71845"/>
            <a:stretch>
              <a:fillRect/>
            </a:stretch>
          </p:blipFill>
          <p:spPr>
            <a:xfrm flipH="false" flipV="false" rot="0">
              <a:off x="0" y="3409878"/>
              <a:ext cx="4911312" cy="362963"/>
            </a:xfrm>
            <a:prstGeom prst="rect">
              <a:avLst/>
            </a:prstGeom>
          </p:spPr>
        </p:pic>
        <p:sp>
          <p:nvSpPr>
            <p:cNvPr name="TextBox 5" id="5"/>
            <p:cNvSpPr txBox="true"/>
            <p:nvPr/>
          </p:nvSpPr>
          <p:spPr>
            <a:xfrm rot="0">
              <a:off x="0" y="85725"/>
              <a:ext cx="5602390" cy="2969049"/>
            </a:xfrm>
            <a:prstGeom prst="rect">
              <a:avLst/>
            </a:prstGeom>
          </p:spPr>
          <p:txBody>
            <a:bodyPr anchor="t" rtlCol="false" tIns="0" lIns="0" bIns="0" rIns="0">
              <a:spAutoFit/>
            </a:bodyPr>
            <a:lstStyle/>
            <a:p>
              <a:pPr algn="l" marL="0" indent="0" lvl="0">
                <a:lnSpc>
                  <a:spcPts val="8690"/>
                </a:lnSpc>
                <a:spcBef>
                  <a:spcPct val="0"/>
                </a:spcBef>
              </a:pPr>
              <a:r>
                <a:rPr lang="en-US" sz="7900">
                  <a:solidFill>
                    <a:srgbClr val="FFFFFF"/>
                  </a:solidFill>
                  <a:latin typeface="Hammersmith One Bold"/>
                </a:rPr>
                <a:t>Table of contents</a:t>
              </a:r>
            </a:p>
          </p:txBody>
        </p:sp>
      </p:grpSp>
      <p:sp>
        <p:nvSpPr>
          <p:cNvPr name="TextBox 6" id="6"/>
          <p:cNvSpPr txBox="true"/>
          <p:nvPr/>
        </p:nvSpPr>
        <p:spPr>
          <a:xfrm rot="0">
            <a:off x="9326249" y="5404904"/>
            <a:ext cx="10883937" cy="721088"/>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2.3 Employees</a:t>
            </a:r>
          </a:p>
        </p:txBody>
      </p:sp>
      <p:grpSp>
        <p:nvGrpSpPr>
          <p:cNvPr name="Group 7" id="7"/>
          <p:cNvGrpSpPr/>
          <p:nvPr/>
        </p:nvGrpSpPr>
        <p:grpSpPr>
          <a:xfrm rot="0">
            <a:off x="7133285" y="922768"/>
            <a:ext cx="13076901" cy="692004"/>
            <a:chOff x="0" y="0"/>
            <a:chExt cx="17435869" cy="922672"/>
          </a:xfrm>
        </p:grpSpPr>
        <p:pic>
          <p:nvPicPr>
            <p:cNvPr name="Picture 8" id="8"/>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9" id="9"/>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1. Introduction</a:t>
              </a:r>
            </a:p>
          </p:txBody>
        </p:sp>
      </p:grpSp>
      <p:grpSp>
        <p:nvGrpSpPr>
          <p:cNvPr name="Group 10" id="10"/>
          <p:cNvGrpSpPr/>
          <p:nvPr/>
        </p:nvGrpSpPr>
        <p:grpSpPr>
          <a:xfrm rot="0">
            <a:off x="7133285" y="2154142"/>
            <a:ext cx="13076901" cy="692004"/>
            <a:chOff x="0" y="0"/>
            <a:chExt cx="17435869" cy="922672"/>
          </a:xfrm>
        </p:grpSpPr>
        <p:pic>
          <p:nvPicPr>
            <p:cNvPr name="Picture 11" id="11"/>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2" id="12"/>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2. Problems and solutions</a:t>
              </a:r>
            </a:p>
          </p:txBody>
        </p:sp>
      </p:grpSp>
      <p:grpSp>
        <p:nvGrpSpPr>
          <p:cNvPr name="Group 13" id="13"/>
          <p:cNvGrpSpPr/>
          <p:nvPr/>
        </p:nvGrpSpPr>
        <p:grpSpPr>
          <a:xfrm rot="0">
            <a:off x="7133285" y="7957588"/>
            <a:ext cx="13076901" cy="692004"/>
            <a:chOff x="0" y="0"/>
            <a:chExt cx="17435869" cy="922672"/>
          </a:xfrm>
        </p:grpSpPr>
        <p:pic>
          <p:nvPicPr>
            <p:cNvPr name="Picture 14" id="14"/>
            <p:cNvPicPr>
              <a:picLocks noChangeAspect="true"/>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50" t="0" r="34" b="0"/>
            <a:stretch>
              <a:fillRect/>
            </a:stretch>
          </p:blipFill>
          <p:spPr>
            <a:xfrm flipH="false" flipV="false" rot="5400000">
              <a:off x="337" y="59836"/>
              <a:ext cx="793488" cy="794162"/>
            </a:xfrm>
            <a:prstGeom prst="rect">
              <a:avLst/>
            </a:prstGeom>
          </p:spPr>
        </p:pic>
        <p:sp>
          <p:nvSpPr>
            <p:cNvPr name="TextBox 15" id="15"/>
            <p:cNvSpPr txBox="true"/>
            <p:nvPr/>
          </p:nvSpPr>
          <p:spPr>
            <a:xfrm rot="0">
              <a:off x="1630254" y="-95250"/>
              <a:ext cx="15805615" cy="1017922"/>
            </a:xfrm>
            <a:prstGeom prst="rect">
              <a:avLst/>
            </a:prstGeom>
          </p:spPr>
          <p:txBody>
            <a:bodyPr anchor="t" rtlCol="false" tIns="0" lIns="0" bIns="0" rIns="0">
              <a:spAutoFit/>
            </a:bodyPr>
            <a:lstStyle/>
            <a:p>
              <a:pPr>
                <a:lnSpc>
                  <a:spcPts val="6469"/>
                </a:lnSpc>
              </a:pPr>
              <a:r>
                <a:rPr lang="en-US" sz="4621">
                  <a:solidFill>
                    <a:srgbClr val="000000"/>
                  </a:solidFill>
                  <a:latin typeface="Clear Sans Regular"/>
                </a:rPr>
                <a:t>3. Conclusions</a:t>
              </a:r>
            </a:p>
          </p:txBody>
        </p:sp>
      </p:grpSp>
      <p:pic>
        <p:nvPicPr>
          <p:cNvPr name="Picture 16" id="16"/>
          <p:cNvPicPr>
            <a:picLocks noChangeAspect="true"/>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rcRect l="0" t="0" r="0" b="0"/>
          <a:stretch>
            <a:fillRect/>
          </a:stretch>
        </p:blipFill>
        <p:spPr>
          <a:xfrm flipH="false" flipV="false" rot="0">
            <a:off x="7949713" y="4280646"/>
            <a:ext cx="1037327" cy="635363"/>
          </a:xfrm>
          <a:prstGeom prst="rect">
            <a:avLst/>
          </a:prstGeom>
        </p:spPr>
      </p:pic>
      <p:pic>
        <p:nvPicPr>
          <p:cNvPr name="Picture 17" id="17"/>
          <p:cNvPicPr>
            <a:picLocks noChangeAspect="true"/>
          </p:cNvPicPr>
          <p:nvPr/>
        </p:nvPicPr>
        <p:blipFill>
          <a:blip r:embed="rId8">
            <a:extLst>
              <a:ext uri="{28A0092B-C50C-407E-A947-70E740481C1C}">
                <a14:useLocalDpi xmlns:a14="http://schemas.microsoft.com/office/drawing/2010/main" val="0"/>
              </a:ext>
              <a:ext uri="{96DAC541-7B7A-43D3-8B79-37D633B846F1}">
                <asvg:svgBlip xmlns:asvg="http://schemas.microsoft.com/office/drawing/2016/SVG/main" r:embed="rId9"/>
              </a:ext>
            </a:extLst>
          </a:blip>
          <a:srcRect l="0" t="0" r="0" b="0"/>
          <a:stretch>
            <a:fillRect/>
          </a:stretch>
        </p:blipFill>
        <p:spPr>
          <a:xfrm flipH="false" flipV="false" rot="0">
            <a:off x="7949713" y="3077469"/>
            <a:ext cx="1111596" cy="628557"/>
          </a:xfrm>
          <a:prstGeom prst="rect">
            <a:avLst/>
          </a:prstGeom>
        </p:spPr>
      </p:pic>
      <p:pic>
        <p:nvPicPr>
          <p:cNvPr name="Picture 18" id="18"/>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8004173" y="6669480"/>
            <a:ext cx="1002677" cy="822195"/>
          </a:xfrm>
          <a:prstGeom prst="rect">
            <a:avLst/>
          </a:prstGeom>
        </p:spPr>
      </p:pic>
      <p:pic>
        <p:nvPicPr>
          <p:cNvPr name="Picture 19" id="19"/>
          <p:cNvPicPr>
            <a:picLocks noChangeAspect="true"/>
          </p:cNvPicPr>
          <p:nvPr/>
        </p:nvPicPr>
        <p:blipFill>
          <a:blip r:embed="rId12">
            <a:extLst>
              <a:ext uri="{28A0092B-C50C-407E-A947-70E740481C1C}">
                <a14:useLocalDpi xmlns:a14="http://schemas.microsoft.com/office/drawing/2010/main" val="0"/>
              </a:ext>
              <a:ext uri="{96DAC541-7B7A-43D3-8B79-37D633B846F1}">
                <asvg:svgBlip xmlns:asvg="http://schemas.microsoft.com/office/drawing/2016/SVG/main" r:embed="rId13"/>
              </a:ext>
            </a:extLst>
          </a:blip>
          <a:srcRect l="0" t="0" r="0" b="0"/>
          <a:stretch>
            <a:fillRect/>
          </a:stretch>
        </p:blipFill>
        <p:spPr>
          <a:xfrm flipH="false" flipV="false" rot="0">
            <a:off x="7880876" y="5331700"/>
            <a:ext cx="1175001" cy="953219"/>
          </a:xfrm>
          <a:prstGeom prst="rect">
            <a:avLst/>
          </a:prstGeom>
        </p:spPr>
      </p:pic>
      <p:sp>
        <p:nvSpPr>
          <p:cNvPr name="TextBox 20" id="20"/>
          <p:cNvSpPr txBox="true"/>
          <p:nvPr/>
        </p:nvSpPr>
        <p:spPr>
          <a:xfrm rot="0">
            <a:off x="9326249" y="6677171"/>
            <a:ext cx="10883937" cy="721088"/>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2.4 Routes &amp; Visits</a:t>
            </a:r>
          </a:p>
        </p:txBody>
      </p:sp>
      <p:sp>
        <p:nvSpPr>
          <p:cNvPr name="TextBox 21" id="21"/>
          <p:cNvSpPr txBox="true"/>
          <p:nvPr/>
        </p:nvSpPr>
        <p:spPr>
          <a:xfrm rot="0">
            <a:off x="9326249" y="2984938"/>
            <a:ext cx="10883937" cy="730425"/>
          </a:xfrm>
          <a:prstGeom prst="rect">
            <a:avLst/>
          </a:prstGeom>
        </p:spPr>
        <p:txBody>
          <a:bodyPr anchor="t" rtlCol="false" tIns="0" lIns="0" bIns="0" rIns="0">
            <a:spAutoFit/>
          </a:bodyPr>
          <a:lstStyle/>
          <a:p>
            <a:pPr>
              <a:lnSpc>
                <a:spcPts val="5940"/>
              </a:lnSpc>
            </a:pPr>
            <a:r>
              <a:rPr lang="en-US" sz="4243">
                <a:solidFill>
                  <a:srgbClr val="000000"/>
                </a:solidFill>
                <a:latin typeface="Clear Sans Regular"/>
              </a:rPr>
              <a:t>2.1 Products</a:t>
            </a:r>
          </a:p>
        </p:txBody>
      </p:sp>
      <p:sp>
        <p:nvSpPr>
          <p:cNvPr name="TextBox 22" id="22"/>
          <p:cNvSpPr txBox="true"/>
          <p:nvPr/>
        </p:nvSpPr>
        <p:spPr>
          <a:xfrm rot="0">
            <a:off x="9326249" y="4194921"/>
            <a:ext cx="10883937" cy="730425"/>
          </a:xfrm>
          <a:prstGeom prst="rect">
            <a:avLst/>
          </a:prstGeom>
        </p:spPr>
        <p:txBody>
          <a:bodyPr anchor="t" rtlCol="false" tIns="0" lIns="0" bIns="0" rIns="0">
            <a:spAutoFit/>
          </a:bodyPr>
          <a:lstStyle/>
          <a:p>
            <a:pPr>
              <a:lnSpc>
                <a:spcPts val="5940"/>
              </a:lnSpc>
            </a:pPr>
            <a:r>
              <a:rPr lang="en-US" sz="4243" u="sng">
                <a:solidFill>
                  <a:srgbClr val="000000"/>
                </a:solidFill>
                <a:latin typeface="Clear Sans Regular Bold"/>
              </a:rPr>
              <a:t>2.2 Customers</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72308" y="536451"/>
            <a:ext cx="6164210" cy="2520902"/>
            <a:chOff x="0" y="0"/>
            <a:chExt cx="8218947" cy="3361202"/>
          </a:xfrm>
        </p:grpSpPr>
        <p:sp>
          <p:nvSpPr>
            <p:cNvPr name="TextBox 3" id="3"/>
            <p:cNvSpPr txBox="true"/>
            <p:nvPr/>
          </p:nvSpPr>
          <p:spPr>
            <a:xfrm rot="0">
              <a:off x="0" y="76200"/>
              <a:ext cx="8218947" cy="2731558"/>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Season type and timing </a:t>
              </a:r>
            </a:p>
          </p:txBody>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0" y="2991746"/>
              <a:ext cx="4999175" cy="369457"/>
            </a:xfrm>
            <a:prstGeom prst="rect">
              <a:avLst/>
            </a:prstGeom>
          </p:spPr>
        </p:pic>
      </p:gr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5400000">
            <a:off x="12761773" y="4742132"/>
            <a:ext cx="10861953" cy="802736"/>
          </a:xfrm>
          <a:prstGeom prst="rect">
            <a:avLst/>
          </a:prstGeom>
        </p:spPr>
      </p:pic>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343589" y="3672936"/>
            <a:ext cx="1057439" cy="1156245"/>
          </a:xfrm>
          <a:prstGeom prst="rect">
            <a:avLst/>
          </a:prstGeom>
        </p:spPr>
      </p:pic>
      <p:pic>
        <p:nvPicPr>
          <p:cNvPr name="Picture 7" id="7"/>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0830847" y="3786828"/>
            <a:ext cx="1042353" cy="1042353"/>
          </a:xfrm>
          <a:prstGeom prst="rect">
            <a:avLst/>
          </a:prstGeom>
        </p:spPr>
      </p:pic>
      <p:pic>
        <p:nvPicPr>
          <p:cNvPr name="Picture 8" id="8"/>
          <p:cNvPicPr>
            <a:picLocks noChangeAspect="true"/>
          </p:cNvPicPr>
          <p:nvPr/>
        </p:nvPicPr>
        <p:blipFill>
          <a:blip r:embed="rId9"/>
          <a:srcRect l="89" t="10845" r="8544" b="8634"/>
          <a:stretch>
            <a:fillRect/>
          </a:stretch>
        </p:blipFill>
        <p:spPr>
          <a:xfrm flipH="false" flipV="false" rot="0">
            <a:off x="2857500" y="3480922"/>
            <a:ext cx="7317516" cy="6448890"/>
          </a:xfrm>
          <a:prstGeom prst="rect">
            <a:avLst/>
          </a:prstGeom>
        </p:spPr>
      </p:pic>
      <p:pic>
        <p:nvPicPr>
          <p:cNvPr name="Picture 9" id="9"/>
          <p:cNvPicPr>
            <a:picLocks noChangeAspect="true"/>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rcRect l="0" t="0" r="0" b="0"/>
          <a:stretch>
            <a:fillRect/>
          </a:stretch>
        </p:blipFill>
        <p:spPr>
          <a:xfrm flipH="false" flipV="false" rot="0">
            <a:off x="15544875" y="503657"/>
            <a:ext cx="1714425" cy="1050085"/>
          </a:xfrm>
          <a:prstGeom prst="rect">
            <a:avLst/>
          </a:prstGeom>
        </p:spPr>
      </p:pic>
      <p:grpSp>
        <p:nvGrpSpPr>
          <p:cNvPr name="Group 10" id="10"/>
          <p:cNvGrpSpPr/>
          <p:nvPr/>
        </p:nvGrpSpPr>
        <p:grpSpPr>
          <a:xfrm rot="0">
            <a:off x="12282573" y="3672936"/>
            <a:ext cx="4976727" cy="4456240"/>
            <a:chOff x="0" y="0"/>
            <a:chExt cx="6635635" cy="5941653"/>
          </a:xfrm>
        </p:grpSpPr>
        <p:sp>
          <p:nvSpPr>
            <p:cNvPr name="TextBox 11" id="11"/>
            <p:cNvSpPr txBox="true"/>
            <p:nvPr/>
          </p:nvSpPr>
          <p:spPr>
            <a:xfrm rot="0">
              <a:off x="0" y="0"/>
              <a:ext cx="4697800" cy="1714500"/>
            </a:xfrm>
            <a:prstGeom prst="rect">
              <a:avLst/>
            </a:prstGeom>
          </p:spPr>
          <p:txBody>
            <a:bodyPr anchor="t" rtlCol="false" tIns="0" lIns="0" bIns="0" rIns="0">
              <a:spAutoFit/>
            </a:bodyPr>
            <a:lstStyle/>
            <a:p>
              <a:pPr>
                <a:lnSpc>
                  <a:spcPts val="10199"/>
                </a:lnSpc>
              </a:pPr>
              <a:r>
                <a:rPr lang="en-US" sz="8499">
                  <a:solidFill>
                    <a:srgbClr val="000000"/>
                  </a:solidFill>
                  <a:latin typeface="Hammersmith One Bold"/>
                </a:rPr>
                <a:t>81%</a:t>
              </a:r>
            </a:p>
          </p:txBody>
        </p:sp>
        <p:sp>
          <p:nvSpPr>
            <p:cNvPr name="TextBox 12" id="12"/>
            <p:cNvSpPr txBox="true"/>
            <p:nvPr/>
          </p:nvSpPr>
          <p:spPr>
            <a:xfrm rot="0">
              <a:off x="0" y="2062988"/>
              <a:ext cx="6635635" cy="3068108"/>
            </a:xfrm>
            <a:prstGeom prst="rect">
              <a:avLst/>
            </a:prstGeom>
          </p:spPr>
          <p:txBody>
            <a:bodyPr anchor="t" rtlCol="false" tIns="0" lIns="0" bIns="0" rIns="0">
              <a:spAutoFit/>
            </a:bodyPr>
            <a:lstStyle/>
            <a:p>
              <a:pPr algn="l" marL="0" indent="0" lvl="0">
                <a:lnSpc>
                  <a:spcPts val="4550"/>
                </a:lnSpc>
                <a:spcBef>
                  <a:spcPct val="0"/>
                </a:spcBef>
              </a:pPr>
              <a:r>
                <a:rPr lang="en-US" sz="3500">
                  <a:solidFill>
                    <a:srgbClr val="000000"/>
                  </a:solidFill>
                  <a:latin typeface="Hammersmith One"/>
                </a:rPr>
                <a:t>of the customers that do not open their door, are visited between 9 and 17 P.M.  </a:t>
              </a:r>
            </a:p>
          </p:txBody>
        </p:sp>
        <p:sp>
          <p:nvSpPr>
            <p:cNvPr name="TextBox 13" id="13"/>
            <p:cNvSpPr txBox="true"/>
            <p:nvPr/>
          </p:nvSpPr>
          <p:spPr>
            <a:xfrm rot="0">
              <a:off x="0" y="5470059"/>
              <a:ext cx="6635635" cy="471593"/>
            </a:xfrm>
            <a:prstGeom prst="rect">
              <a:avLst/>
            </a:prstGeom>
          </p:spPr>
          <p:txBody>
            <a:bodyPr anchor="t" rtlCol="false" tIns="0" lIns="0" bIns="0" rIns="0">
              <a:spAutoFit/>
            </a:bodyPr>
            <a:lstStyle/>
            <a:p>
              <a:pPr algn="l" marL="0" indent="0" lvl="0">
                <a:lnSpc>
                  <a:spcPts val="3079"/>
                </a:lnSpc>
                <a:spcBef>
                  <a:spcPct val="0"/>
                </a:spcBef>
              </a:pPr>
            </a:p>
          </p:txBody>
        </p:sp>
      </p:gr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72308" y="536451"/>
            <a:ext cx="6164210" cy="1517615"/>
            <a:chOff x="0" y="0"/>
            <a:chExt cx="8218947" cy="2023487"/>
          </a:xfrm>
        </p:grpSpPr>
        <p:sp>
          <p:nvSpPr>
            <p:cNvPr name="TextBox 3" id="3"/>
            <p:cNvSpPr txBox="true"/>
            <p:nvPr/>
          </p:nvSpPr>
          <p:spPr>
            <a:xfrm rot="0">
              <a:off x="0" y="76200"/>
              <a:ext cx="8218947" cy="1393843"/>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Segments</a:t>
              </a:r>
            </a:p>
          </p:txBody>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0" y="1654031"/>
              <a:ext cx="4999175" cy="369457"/>
            </a:xfrm>
            <a:prstGeom prst="rect">
              <a:avLst/>
            </a:prstGeom>
          </p:spPr>
        </p:pic>
      </p:gr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5400000">
            <a:off x="12761773" y="4742132"/>
            <a:ext cx="10861953" cy="802736"/>
          </a:xfrm>
          <a:prstGeom prst="rect">
            <a:avLst/>
          </a:prstGeom>
        </p:spPr>
      </p:pic>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872308" y="2857837"/>
            <a:ext cx="1057439" cy="1156245"/>
          </a:xfrm>
          <a:prstGeom prst="rect">
            <a:avLst/>
          </a:prstGeom>
        </p:spPr>
      </p:pic>
      <p:pic>
        <p:nvPicPr>
          <p:cNvPr name="Picture 7" id="7"/>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5544875" y="503657"/>
            <a:ext cx="1714425" cy="1050085"/>
          </a:xfrm>
          <a:prstGeom prst="rect">
            <a:avLst/>
          </a:prstGeom>
        </p:spPr>
      </p:pic>
      <p:pic>
        <p:nvPicPr>
          <p:cNvPr name="Picture 8" id="8"/>
          <p:cNvPicPr>
            <a:picLocks noChangeAspect="true"/>
          </p:cNvPicPr>
          <p:nvPr/>
        </p:nvPicPr>
        <p:blipFill>
          <a:blip r:embed="rId9"/>
          <a:srcRect l="0" t="0" r="0" b="0"/>
          <a:stretch>
            <a:fillRect/>
          </a:stretch>
        </p:blipFill>
        <p:spPr>
          <a:xfrm flipH="false" flipV="false" rot="0">
            <a:off x="3814616" y="2503824"/>
            <a:ext cx="10658768" cy="7105846"/>
          </a:xfrm>
          <a:prstGeom prst="rect">
            <a:avLst/>
          </a:prstGeom>
        </p:spPr>
      </p:pic>
      <p:sp>
        <p:nvSpPr>
          <p:cNvPr name="TextBox 9" id="9"/>
          <p:cNvSpPr txBox="true"/>
          <p:nvPr/>
        </p:nvSpPr>
        <p:spPr>
          <a:xfrm rot="0">
            <a:off x="12282573" y="6018647"/>
            <a:ext cx="6005427" cy="370276"/>
          </a:xfrm>
          <a:prstGeom prst="rect">
            <a:avLst/>
          </a:prstGeom>
        </p:spPr>
        <p:txBody>
          <a:bodyPr anchor="t" rtlCol="false" tIns="0" lIns="0" bIns="0" rIns="0">
            <a:spAutoFit/>
          </a:bodyPr>
          <a:lstStyle/>
          <a:p>
            <a:pPr algn="l" marL="0" indent="0" lvl="0">
              <a:lnSpc>
                <a:spcPts val="3079"/>
              </a:lnSpc>
              <a:spcBef>
                <a:spcPct val="0"/>
              </a:spcBef>
            </a:pP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1872308" y="536451"/>
            <a:ext cx="6164210" cy="1517615"/>
            <a:chOff x="0" y="0"/>
            <a:chExt cx="8218947" cy="2023487"/>
          </a:xfrm>
        </p:grpSpPr>
        <p:sp>
          <p:nvSpPr>
            <p:cNvPr name="TextBox 3" id="3"/>
            <p:cNvSpPr txBox="true"/>
            <p:nvPr/>
          </p:nvSpPr>
          <p:spPr>
            <a:xfrm rot="0">
              <a:off x="0" y="76200"/>
              <a:ext cx="8218947" cy="1393843"/>
            </a:xfrm>
            <a:prstGeom prst="rect">
              <a:avLst/>
            </a:prstGeom>
          </p:spPr>
          <p:txBody>
            <a:bodyPr anchor="t" rtlCol="false" tIns="0" lIns="0" bIns="0" rIns="0">
              <a:spAutoFit/>
            </a:bodyPr>
            <a:lstStyle/>
            <a:p>
              <a:pPr algn="l" marL="0" indent="0" lvl="0">
                <a:lnSpc>
                  <a:spcPts val="7970"/>
                </a:lnSpc>
                <a:spcBef>
                  <a:spcPct val="0"/>
                </a:spcBef>
              </a:pPr>
              <a:r>
                <a:rPr lang="en-US" sz="7246">
                  <a:solidFill>
                    <a:srgbClr val="000000"/>
                  </a:solidFill>
                  <a:latin typeface="Hammersmith One Bold"/>
                </a:rPr>
                <a:t>Segments</a:t>
              </a:r>
            </a:p>
          </p:txBody>
        </p:sp>
        <p:pic>
          <p:nvPicPr>
            <p:cNvPr name="Picture 4" id="4"/>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0">
              <a:off x="0" y="1654031"/>
              <a:ext cx="4999175" cy="369457"/>
            </a:xfrm>
            <a:prstGeom prst="rect">
              <a:avLst/>
            </a:prstGeom>
          </p:spPr>
        </p:pic>
      </p:grpSp>
      <p:pic>
        <p:nvPicPr>
          <p:cNvPr name="Picture 5" id="5"/>
          <p:cNvPicPr>
            <a:picLocks noChangeAspect="true"/>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l="160" t="21264" r="6608" b="71845"/>
          <a:stretch>
            <a:fillRect/>
          </a:stretch>
        </p:blipFill>
        <p:spPr>
          <a:xfrm flipH="false" flipV="false" rot="5400000">
            <a:off x="12761773" y="4742132"/>
            <a:ext cx="10861953" cy="802736"/>
          </a:xfrm>
          <a:prstGeom prst="rect">
            <a:avLst/>
          </a:prstGeom>
        </p:spPr>
      </p:pic>
      <p:pic>
        <p:nvPicPr>
          <p:cNvPr name="Picture 6" id="6"/>
          <p:cNvPicPr>
            <a:picLocks noChangeAspect="true"/>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l="0" t="0" r="0" b="0"/>
          <a:stretch>
            <a:fillRect/>
          </a:stretch>
        </p:blipFill>
        <p:spPr>
          <a:xfrm flipH="false" flipV="false" rot="0">
            <a:off x="1872308" y="2857837"/>
            <a:ext cx="1057439" cy="1156245"/>
          </a:xfrm>
          <a:prstGeom prst="rect">
            <a:avLst/>
          </a:prstGeom>
        </p:spPr>
      </p:pic>
      <p:pic>
        <p:nvPicPr>
          <p:cNvPr name="Picture 7" id="7"/>
          <p:cNvPicPr>
            <a:picLocks noChangeAspect="true"/>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l="0" t="0" r="0" b="0"/>
          <a:stretch>
            <a:fillRect/>
          </a:stretch>
        </p:blipFill>
        <p:spPr>
          <a:xfrm flipH="false" flipV="false" rot="0">
            <a:off x="15544875" y="503657"/>
            <a:ext cx="1714425" cy="1050085"/>
          </a:xfrm>
          <a:prstGeom prst="rect">
            <a:avLst/>
          </a:prstGeom>
        </p:spPr>
      </p:pic>
      <p:pic>
        <p:nvPicPr>
          <p:cNvPr name="Picture 8" id="8"/>
          <p:cNvPicPr>
            <a:picLocks noChangeAspect="true"/>
          </p:cNvPicPr>
          <p:nvPr/>
        </p:nvPicPr>
        <p:blipFill>
          <a:blip r:embed="rId9"/>
          <a:srcRect l="0" t="0" r="0" b="0"/>
          <a:stretch>
            <a:fillRect/>
          </a:stretch>
        </p:blipFill>
        <p:spPr>
          <a:xfrm flipH="false" flipV="false" rot="0">
            <a:off x="3814616" y="2503824"/>
            <a:ext cx="10658768" cy="7105846"/>
          </a:xfrm>
          <a:prstGeom prst="rect">
            <a:avLst/>
          </a:prstGeom>
        </p:spPr>
      </p:pic>
      <p:sp>
        <p:nvSpPr>
          <p:cNvPr name="TextBox 9" id="9"/>
          <p:cNvSpPr txBox="true"/>
          <p:nvPr/>
        </p:nvSpPr>
        <p:spPr>
          <a:xfrm rot="0">
            <a:off x="12282573" y="6018647"/>
            <a:ext cx="6005427" cy="370276"/>
          </a:xfrm>
          <a:prstGeom prst="rect">
            <a:avLst/>
          </a:prstGeom>
        </p:spPr>
        <p:txBody>
          <a:bodyPr anchor="t" rtlCol="false" tIns="0" lIns="0" bIns="0" rIns="0">
            <a:spAutoFit/>
          </a:bodyPr>
          <a:lstStyle/>
          <a:p>
            <a:pPr algn="l" marL="0" indent="0" lvl="0">
              <a:lnSpc>
                <a:spcPts val="3079"/>
              </a:lnSpc>
              <a:spcBef>
                <a:spcPct val="0"/>
              </a:spcBef>
            </a:p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DAEsf7IyrDA</dc:identifier>
  <dcterms:modified xsi:type="dcterms:W3CDTF">2011-08-01T06:04:30Z</dcterms:modified>
  <cp:revision>1</cp:revision>
  <dc:title>Desert Selling Company</dc:title>
</cp:coreProperties>
</file>

<file path=docProps/thumbnail.jpeg>
</file>